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75" r:id="rId6"/>
    <p:sldId id="265" r:id="rId7"/>
    <p:sldId id="266" r:id="rId8"/>
    <p:sldId id="276" r:id="rId9"/>
    <p:sldId id="277" r:id="rId10"/>
    <p:sldId id="278" r:id="rId11"/>
    <p:sldId id="267" r:id="rId12"/>
    <p:sldId id="268" r:id="rId13"/>
    <p:sldId id="279" r:id="rId14"/>
    <p:sldId id="269" r:id="rId15"/>
    <p:sldId id="280" r:id="rId16"/>
    <p:sldId id="270" r:id="rId17"/>
    <p:sldId id="282" r:id="rId18"/>
    <p:sldId id="271" r:id="rId19"/>
    <p:sldId id="272" r:id="rId20"/>
    <p:sldId id="281" r:id="rId21"/>
    <p:sldId id="273" r:id="rId22"/>
    <p:sldId id="274" r:id="rId23"/>
    <p:sldId id="260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BC66-E2EA-4D73-8E64-CCA1A50C3632}" type="datetimeFigureOut">
              <a:rPr lang="pl-PL" smtClean="0"/>
              <a:pPr/>
              <a:t>2019-05-31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5CBB5-D249-4E51-BA19-8556C13624E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81370"/>
          </a:xfrm>
        </p:spPr>
        <p:txBody>
          <a:bodyPr/>
          <a:lstStyle/>
          <a:p>
            <a:r>
              <a:rPr lang="pl-PL" dirty="0"/>
              <a:t>ODWAGA – zachęcanie </a:t>
            </a:r>
            <a:r>
              <a:rPr lang="pl-PL" dirty="0" err="1"/>
              <a:t>pracowników</a:t>
            </a:r>
            <a:r>
              <a:rPr lang="pl-PL" dirty="0"/>
              <a:t> </a:t>
            </a:r>
          </a:p>
          <a:p>
            <a:endParaRPr lang="pl-PL" dirty="0"/>
          </a:p>
          <a:p>
            <a:r>
              <a:rPr lang="pl-PL" dirty="0"/>
              <a:t>do </a:t>
            </a:r>
            <a:r>
              <a:rPr lang="pl-PL" dirty="0" err="1"/>
              <a:t>zaangażownaia</a:t>
            </a:r>
            <a:r>
              <a:rPr lang="pl-PL" dirty="0"/>
              <a:t> w podejmowanie </a:t>
            </a:r>
          </a:p>
          <a:p>
            <a:endParaRPr lang="pl-PL" dirty="0"/>
          </a:p>
          <a:p>
            <a:r>
              <a:rPr lang="pl-PL" dirty="0"/>
              <a:t>decyzji</a:t>
            </a:r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64291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    1. Związki zawodowe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dirty="0"/>
              <a:t>WNIOSKI	</a:t>
            </a:r>
          </a:p>
          <a:p>
            <a:pPr algn="just">
              <a:defRPr/>
            </a:pPr>
            <a:r>
              <a:rPr lang="pl-PL" altLang="pl-PL" dirty="0"/>
              <a:t>wzrost autorytetu i skuteczności związków zawodowych w Polsce nie przekłada się na wzrost uzwiązkowienia</a:t>
            </a:r>
          </a:p>
          <a:p>
            <a:pPr algn="just">
              <a:defRPr/>
            </a:pPr>
            <a:r>
              <a:rPr lang="pl-PL" altLang="pl-PL" dirty="0"/>
              <a:t>utrzymuje się duże rozdrobnienie związków zawodowych (potrzeba działań związkowych ale i zmiany prawa)</a:t>
            </a:r>
          </a:p>
          <a:p>
            <a:pPr algn="just">
              <a:defRPr/>
            </a:pPr>
            <a:r>
              <a:rPr lang="pl-PL" altLang="pl-PL" dirty="0"/>
              <a:t>poszukiwanie nowych form kontaktu z pracownikami</a:t>
            </a:r>
          </a:p>
          <a:p>
            <a:pPr algn="just">
              <a:defRPr/>
            </a:pPr>
            <a:r>
              <a:rPr lang="pl-PL" altLang="pl-PL" dirty="0"/>
              <a:t>ograniczenie niepracowniczych form zatrudnienia</a:t>
            </a:r>
          </a:p>
          <a:p>
            <a:pPr algn="just">
              <a:defRPr/>
            </a:pPr>
            <a:r>
              <a:rPr lang="pl-PL" altLang="pl-PL"/>
              <a:t>rozwój współpracy międzynarodowej związków zawodowych</a:t>
            </a:r>
          </a:p>
          <a:p>
            <a:endParaRPr lang="pl-PL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088232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5783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b="1" dirty="0"/>
              <a:t>   </a:t>
            </a:r>
            <a:br>
              <a:rPr lang="pl-PL" altLang="pl-PL" b="1" dirty="0"/>
            </a:br>
            <a:r>
              <a:rPr lang="pl-PL" altLang="pl-PL" b="1" dirty="0"/>
              <a:t>    2.Rady pracowników</a:t>
            </a:r>
            <a:br>
              <a:rPr lang="pl-PL" alt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Font typeface="Arial" charset="0"/>
              <a:buNone/>
            </a:pPr>
            <a:r>
              <a:rPr lang="pl-PL" altLang="pl-PL" dirty="0"/>
              <a:t>Ustawa z dnia 7 kwietnia 2006 roku o informowaniu pracowników i przeprowadzaniu z nimi konsultacji (Dz. U. Nr  79, poz. 550 ze zm.). </a:t>
            </a:r>
          </a:p>
          <a:p>
            <a:pPr marL="0" indent="0">
              <a:buFont typeface="Arial" charset="0"/>
              <a:buNone/>
            </a:pPr>
            <a:endParaRPr lang="pl-PL" altLang="pl-PL" dirty="0"/>
          </a:p>
          <a:p>
            <a:pPr marL="0" indent="0" algn="ctr">
              <a:buFont typeface="Arial" charset="0"/>
              <a:buNone/>
            </a:pPr>
            <a:r>
              <a:rPr lang="pl-PL" altLang="pl-PL" u="sng" dirty="0"/>
              <a:t>Uprawnienia: </a:t>
            </a:r>
          </a:p>
          <a:p>
            <a:pPr marL="0" indent="0">
              <a:buFont typeface="Arial" charset="0"/>
              <a:buNone/>
            </a:pPr>
            <a:r>
              <a:rPr lang="pl-PL" altLang="pl-PL" dirty="0"/>
              <a:t>Pracodawca przekazuje radzie pracowników informacje dotyczące:</a:t>
            </a:r>
          </a:p>
          <a:p>
            <a:pPr marL="0" indent="0">
              <a:buFont typeface="Arial" charset="0"/>
              <a:buNone/>
            </a:pPr>
            <a:r>
              <a:rPr lang="pl-PL" altLang="pl-PL" dirty="0"/>
              <a:t>1) działalności i sytuacji ekonomicznej pracodawcy oraz przewidywanych w tym zakresie zmian;</a:t>
            </a:r>
          </a:p>
          <a:p>
            <a:pPr marL="0" indent="0">
              <a:buFont typeface="Arial" charset="0"/>
              <a:buNone/>
            </a:pPr>
            <a:r>
              <a:rPr lang="pl-PL" altLang="pl-PL" dirty="0"/>
              <a:t>2) stanu, struktury i przewidywanych zmian zatrudnienia oraz działań mających na celu utrzymanie poziomu zatrudnienia;</a:t>
            </a:r>
          </a:p>
          <a:p>
            <a:pPr marL="0" indent="0">
              <a:buFont typeface="Arial" charset="0"/>
              <a:buNone/>
            </a:pPr>
            <a:r>
              <a:rPr lang="pl-PL" altLang="pl-PL" dirty="0"/>
              <a:t>3) działań, które mogą powodować istotne zmiany w organizacji pracy lub podstawach zatrudnienia.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04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 </a:t>
            </a:r>
            <a:r>
              <a:rPr lang="pl-PL" sz="4000" b="1" dirty="0"/>
              <a:t>2. Rady pracowników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sz="1800" dirty="0"/>
              <a:t>Konsultacje powinny być prowadzone:</a:t>
            </a:r>
          </a:p>
          <a:p>
            <a:pPr marL="0" indent="0" algn="ctr">
              <a:buFont typeface="Arial" charset="0"/>
              <a:buNone/>
              <a:defRPr/>
            </a:pPr>
            <a:endParaRPr lang="pl-PL" altLang="pl-PL" sz="1800" dirty="0"/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1) w terminie, formie i zakresie umożliwiającym pracodawcy podjęcie działań w sprawach objętych konsultacjami;</a:t>
            </a:r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2) w zależności od przedmiotu dyskusji, na odpowiednim poziomie kierowniczym;</a:t>
            </a:r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3) na podstawie informacji przekazanej przez pracodawcę oraz opinii przedstawionej przez radę pracowników i zdania odrębnego członka rady pracowników;</a:t>
            </a:r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4) w sposób umożliwiający radzie pracowników odbycie spotkania z pracodawcą w celu uzyskania jego stanowiska wraz z uzasadnieniem odnoszącym się do jej opinii;</a:t>
            </a:r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5) w celu umożliwienia osiągnięcia porozumienia pomiędzy radą pracowników a pracodawcą.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sz="1800" dirty="0"/>
          </a:p>
          <a:p>
            <a:pPr marL="0" indent="0">
              <a:buFont typeface="Arial" charset="0"/>
              <a:buNone/>
              <a:defRPr/>
            </a:pPr>
            <a:r>
              <a:rPr lang="pl-PL" altLang="pl-PL" sz="1800" dirty="0"/>
              <a:t>Rada pracowników oraz pracodawca prowadzą konsultacje w dobrej wierze oraz z poszanowaniem interesów stron.</a:t>
            </a:r>
          </a:p>
          <a:p>
            <a:endParaRPr lang="pl-PL" sz="1800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278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2. Rady pracowników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/>
              <a:t>Na około 19 tysięcy przedsiębiorstw, w których mogą działać rady pracowników działa ok. 3500 i jest to tendencja malejąca</a:t>
            </a:r>
          </a:p>
          <a:p>
            <a:r>
              <a:rPr lang="pl-PL" altLang="pl-PL" dirty="0"/>
              <a:t>Konkurencja ze związkami zawodowymi</a:t>
            </a:r>
          </a:p>
          <a:p>
            <a:r>
              <a:rPr lang="pl-PL" altLang="pl-PL" dirty="0"/>
              <a:t>Rozgrywanie Rad pracowników przez pracodawców</a:t>
            </a:r>
          </a:p>
          <a:p>
            <a:r>
              <a:rPr lang="pl-PL" altLang="pl-PL" dirty="0"/>
              <a:t>Ograniczenia w przekazywaniu informacji</a:t>
            </a:r>
          </a:p>
          <a:p>
            <a:r>
              <a:rPr lang="pl-PL" altLang="pl-PL" dirty="0"/>
              <a:t>Słabe rozwiązania prawne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088232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7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2800" b="1" dirty="0"/>
              <a:t>P      3. Przedstawiciele pracowników</a:t>
            </a:r>
            <a:br>
              <a:rPr lang="pl-PL" altLang="pl-PL" sz="2800" b="1" dirty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 marL="0" indent="0">
              <a:buFont typeface="Arial" charset="0"/>
              <a:buNone/>
              <a:defRPr/>
            </a:pPr>
            <a:r>
              <a:rPr lang="pl-PL" altLang="pl-PL" dirty="0"/>
              <a:t>W zakładach pracy gdzie nie ma związków zawodowych pracodawca prowadzi z nimi konsultacje lub prowadzi rozmowy w celu zawarcia porozumienia m.in. w sprawie:</a:t>
            </a:r>
          </a:p>
          <a:p>
            <a:pPr>
              <a:defRPr/>
            </a:pPr>
            <a:r>
              <a:rPr lang="pl-PL" altLang="pl-PL" dirty="0"/>
              <a:t>wydłużenia okresu rozliczeniowego czasu pracy nawet do 12 miesięcy,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wprowadzenia ruchomego czasu pracy,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zawieszenia przepisów prawa pracy;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wprowadzenia przerywanego systemu pracy;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nietworzenia funduszu świadczeń socjalnych lub określenia wysokości odpisu na ten fundusz. </a:t>
            </a:r>
          </a:p>
          <a:p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5650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3. Przedstawiciele pracowników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dobrych unormowań prawnych</a:t>
            </a:r>
          </a:p>
          <a:p>
            <a:r>
              <a:rPr lang="pl-PL" dirty="0"/>
              <a:t>Niechęć pracodawców do negocjacji</a:t>
            </a:r>
          </a:p>
          <a:p>
            <a:r>
              <a:rPr lang="pl-PL" dirty="0"/>
              <a:t>Nakazowy tryb działania pracodawców</a:t>
            </a:r>
          </a:p>
          <a:p>
            <a:r>
              <a:rPr lang="pl-PL" dirty="0"/>
              <a:t>Niechęć pracodawców do  związków zawodowych </a:t>
            </a:r>
          </a:p>
          <a:p>
            <a:r>
              <a:rPr lang="pl-PL" dirty="0"/>
              <a:t>Brak podstawowych zasad dialogu społecznego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815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400" b="1" dirty="0"/>
              <a:t>4. Społeczna inspekcja pracy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endParaRPr lang="pl-PL" altLang="pl-PL" b="1" dirty="0"/>
          </a:p>
          <a:p>
            <a:pPr>
              <a:defRPr/>
            </a:pPr>
            <a:r>
              <a:rPr lang="pl-PL" altLang="pl-PL" dirty="0"/>
              <a:t>kontrolowanie przestrzegania przepisów prawa pracy, w szczególności w zakresie bezpieczeństwa i higieny pracy, </a:t>
            </a:r>
          </a:p>
          <a:p>
            <a:pPr>
              <a:defRPr/>
            </a:pPr>
            <a:r>
              <a:rPr lang="pl-PL" altLang="pl-PL" dirty="0"/>
              <a:t>branie udział w ustalaniu okoliczności i przyczyn wypadków przy pracy,</a:t>
            </a:r>
          </a:p>
          <a:p>
            <a:pPr>
              <a:defRPr/>
            </a:pPr>
            <a:r>
              <a:rPr lang="pl-PL" altLang="pl-PL" dirty="0"/>
              <a:t>uczestniczenie  w przeprowadzaniu społecznych przeglądów warunków pracy,</a:t>
            </a:r>
          </a:p>
          <a:p>
            <a:pPr>
              <a:defRPr/>
            </a:pPr>
            <a:r>
              <a:rPr lang="pl-PL" altLang="pl-PL" dirty="0"/>
              <a:t>podejmowanie działania na rzecz aktywnego udziału pracowników zakładów pracy w kształtowaniu właściwych warunków bezpieczeństwa i higieny pracy oraz oddziaływania na przestrzeganie przez pracowników przepisów i zasad bezpieczeństwa i higieny pracy</a:t>
            </a:r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1091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000" b="1" dirty="0"/>
              <a:t>4. Społeczna inspekcja pracy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Próby wymuszania określonych działań na SIP</a:t>
            </a:r>
          </a:p>
          <a:p>
            <a:r>
              <a:rPr lang="pl-PL" dirty="0"/>
              <a:t>Brak efektywnego systemu szkoleń</a:t>
            </a:r>
          </a:p>
          <a:p>
            <a:r>
              <a:rPr lang="pl-PL" dirty="0"/>
              <a:t>Zachowawcza rola PIP</a:t>
            </a:r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256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Font typeface="Arial" charset="0"/>
              <a:buNone/>
            </a:pPr>
            <a:r>
              <a:rPr lang="pl-PL" altLang="pl-PL" b="1" dirty="0"/>
              <a:t>Komisja socjalna</a:t>
            </a:r>
          </a:p>
          <a:p>
            <a:pPr marL="0" indent="0" algn="just">
              <a:buFont typeface="Arial" charset="0"/>
              <a:buNone/>
            </a:pPr>
            <a:r>
              <a:rPr lang="pl-PL" altLang="pl-PL" dirty="0"/>
              <a:t>Organ powoływany w celu wspomagania  realizacji polityki zakładowego funduszu socjalnego. </a:t>
            </a:r>
          </a:p>
          <a:p>
            <a:pPr marL="0" indent="0" algn="just">
              <a:buFont typeface="Arial" charset="0"/>
              <a:buNone/>
            </a:pPr>
            <a:r>
              <a:rPr lang="pl-PL" altLang="pl-PL" dirty="0"/>
              <a:t>Cel: możliwość polepszenia organizacji pracy,  wszechstronniejsze rozpatrzenie spraw pracowniczych, zaufanie do ludzi zasiadających w komisji socjalnej. </a:t>
            </a:r>
          </a:p>
          <a:p>
            <a:pPr marL="0" indent="0" algn="ctr">
              <a:buFont typeface="Arial" charset="0"/>
              <a:buNone/>
            </a:pPr>
            <a:r>
              <a:rPr lang="pl-PL" altLang="pl-PL" b="1" dirty="0"/>
              <a:t>Komisje pojednawcze</a:t>
            </a:r>
          </a:p>
          <a:p>
            <a:pPr marL="0" indent="0" algn="just">
              <a:buFont typeface="Arial" charset="0"/>
              <a:buNone/>
            </a:pPr>
            <a:r>
              <a:rPr lang="pl-PL" altLang="pl-PL" dirty="0"/>
              <a:t>Art. 244. § 1 Kodeksu pracy: w celu polubownego załatwiania sporów o roszczenia pracowników ze stosunku pracy mogą być powoływane komisje pojednawcze.</a:t>
            </a:r>
          </a:p>
          <a:p>
            <a:pPr marL="0" indent="0">
              <a:buFont typeface="Arial" charset="0"/>
              <a:buNone/>
            </a:pPr>
            <a:endParaRPr lang="pl-PL" altLang="pl-PL" dirty="0"/>
          </a:p>
          <a:p>
            <a:pPr marL="0" indent="0">
              <a:buFont typeface="Arial" charset="0"/>
              <a:buNone/>
            </a:pPr>
            <a:r>
              <a:rPr lang="pl-PL" altLang="pl-PL" dirty="0"/>
              <a:t>Komisję pojednawczą powołują wspólnie pracodawca i zakładowa organizacja związkowa, a jeżeli u danego pracodawcy nie działa zakładowa organizacja związkowa - pracodawca, po uzyskaniu pozytywnej opinii pracowników</a:t>
            </a:r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6750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sz="2000" b="1" dirty="0"/>
              <a:t>Udział pracowników w </a:t>
            </a:r>
            <a:br>
              <a:rPr lang="pl-PL" altLang="pl-PL" sz="2000" b="1" dirty="0"/>
            </a:br>
            <a:r>
              <a:rPr lang="pl-PL" altLang="pl-PL" sz="2000" b="1" dirty="0"/>
              <a:t>radzie nadzorczej i zarządzie</a:t>
            </a:r>
            <a:br>
              <a:rPr lang="pl-PL" altLang="pl-PL" sz="2000" b="1" dirty="0"/>
            </a:br>
            <a:r>
              <a:rPr lang="pl-PL" altLang="pl-PL" sz="2000" b="1" dirty="0"/>
              <a:t>spółek</a:t>
            </a:r>
            <a:br>
              <a:rPr lang="pl-PL" altLang="pl-PL" sz="2000" b="1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endParaRPr lang="pl-PL" altLang="pl-PL" b="1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Przede wszystkim o tej formie partycypacji jest mowa w ustawie  z dnia 30 sierpnia 1996 roku o komercjalizacji i prywatyzacji.</a:t>
            </a:r>
          </a:p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Na „pracowniczych" członkach rady nadzorczej spoczywa szczególny obowiązek poszukiwania rozwiązań, które godziłyby interes akcjonariuszy i spółki z interesem pracowników.</a:t>
            </a:r>
          </a:p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Zasiadanie w  radzie nadzorczej związane jest również z dostępem do ważnych informacji związanych z działalnością firmy – pojawiają się opinie, że takie osoby są „oczami i uszami” związku zawodowego.</a:t>
            </a:r>
          </a:p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Często organizacje związkowe zgłaszają problem „alienacji” osoby wybranej do rady nadzorczej czy zarządu, niespecjalnie wykonującej rolę i zadania oczekiwane przez związkowców. </a:t>
            </a:r>
          </a:p>
          <a:p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3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                 Odwaga </a:t>
            </a:r>
            <a:br>
              <a:rPr lang="pl-PL" sz="1800" dirty="0"/>
            </a:br>
            <a:r>
              <a:rPr lang="pl-PL" sz="1800" dirty="0"/>
              <a:t>                      zachęcanie pracowników do   zaangażowania</a:t>
            </a:r>
            <a:br>
              <a:rPr lang="pl-PL" sz="1800" dirty="0"/>
            </a:br>
            <a:r>
              <a:rPr lang="pl-PL" sz="1800" dirty="0"/>
              <a:t>                               w podejmowaniu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b="1" dirty="0"/>
              <a:t>Partycypacja pracownicza: </a:t>
            </a:r>
          </a:p>
          <a:p>
            <a:pPr marL="0" indent="0" algn="ctr">
              <a:buFont typeface="Arial" charset="0"/>
              <a:buNone/>
              <a:defRPr/>
            </a:pPr>
            <a:endParaRPr lang="pl-PL" altLang="pl-PL" b="1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Przejawy wywierania wpływu przez pracowników na działalność przedsiębiorstwa (w tym: prawo do wyrażania opinii i uzyskiwania informacji, a także kontroli).</a:t>
            </a:r>
          </a:p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Może być to również zagwarantowany prawnie udział przedstawicieli pracowników w organach zarządzających przedsiębiorstwem.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System partycypacji funkcjonuje prawidłowo wówczas gdy pracodawca jest zainteresowany i inicjuje różne formy uczestnictwa, upatrując w nich m.in. jeden z tańszych czynników wzrostu efektywności.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Formami uczestnictwa powinni być jednak również zainteresowani sami pracownicy.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102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altLang="pl-PL" sz="2000" b="1" dirty="0"/>
              <a:t>Udział pracowników w </a:t>
            </a:r>
            <a:br>
              <a:rPr lang="pl-PL" altLang="pl-PL" sz="2000" b="1" dirty="0"/>
            </a:br>
            <a:r>
              <a:rPr lang="pl-PL" altLang="pl-PL" sz="2000" b="1" dirty="0"/>
              <a:t>radzie nadzorczej i zarządzie</a:t>
            </a:r>
            <a:br>
              <a:rPr lang="pl-PL" altLang="pl-PL" sz="2000" b="1" dirty="0"/>
            </a:br>
            <a:r>
              <a:rPr lang="pl-PL" altLang="pl-PL" sz="2000" b="1" dirty="0"/>
              <a:t>spółek</a:t>
            </a:r>
            <a:br>
              <a:rPr lang="pl-PL" altLang="pl-PL" sz="2000" b="1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Często organizacje związkowe zgłaszają problem „alienacji” osoby wybranej do rady nadzorczej czy zarządu, niespecjalnie wykonującej rolę i zadania oczekiwane przez związkowców.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Trudności w zapewnieniu materiałów i opracowań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Słaby system szkoleń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Trudności w konsultacjach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376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2000" b="1" dirty="0"/>
              <a:t>Europejska rada zakładowa</a:t>
            </a:r>
            <a:br>
              <a:rPr lang="pl-PL" altLang="pl-PL" sz="2000" b="1" dirty="0"/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ERZ są formą reprezentacji pracowniczej wielonarodowych załóg na szczeblu przedsiębiorstw o zasięgu wspólnotowym,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UE: niezbędny instrument do wzmocnienia dialogu społecznego ponieważ wprowadza systemy kontaktów i wzajemnej wymiany myśli, które mogą propagować w państwach członkowskich kulturę dialogu społecznego.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ERZ ma prawo do informacji oraz konsultacji w sprawach dotyczących m.in.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sytuacji w dziedzinie zatrudnienia,</a:t>
            </a:r>
          </a:p>
          <a:p>
            <a:pPr algn="just">
              <a:defRPr/>
            </a:pPr>
            <a:r>
              <a:rPr lang="pl-PL" altLang="pl-PL" dirty="0"/>
              <a:t>wprowadzenia istotnych zmian organizacyjnych,</a:t>
            </a:r>
          </a:p>
          <a:p>
            <a:pPr algn="just">
              <a:defRPr/>
            </a:pPr>
            <a:r>
              <a:rPr lang="pl-PL" altLang="pl-PL" dirty="0"/>
              <a:t>wprowadzenia nowych metod pracy lub nowych procesów produkcyjnych,</a:t>
            </a:r>
          </a:p>
          <a:p>
            <a:pPr algn="just">
              <a:defRPr/>
            </a:pPr>
            <a:r>
              <a:rPr lang="pl-PL" altLang="pl-PL" dirty="0"/>
              <a:t>zmiany lokalizacji przedsiębiorstwa lub zakładu pracy,</a:t>
            </a:r>
          </a:p>
          <a:p>
            <a:pPr algn="just">
              <a:defRPr/>
            </a:pPr>
            <a:r>
              <a:rPr lang="pl-PL" altLang="pl-PL" dirty="0"/>
              <a:t>łączenia lub podziału przedsiębiorstwa lub zakładu pracy,</a:t>
            </a:r>
          </a:p>
          <a:p>
            <a:pPr algn="just">
              <a:defRPr/>
            </a:pPr>
            <a:r>
              <a:rPr lang="pl-PL" altLang="pl-PL" dirty="0"/>
              <a:t>ograniczenia rozmiarów lub zaprzestania działalności przedsiębiorstwa lub zakładu pracy,</a:t>
            </a:r>
          </a:p>
          <a:p>
            <a:pPr algn="just">
              <a:defRPr/>
            </a:pPr>
            <a:r>
              <a:rPr lang="pl-PL" altLang="pl-PL" dirty="0"/>
              <a:t>zwolnień grupowych. </a:t>
            </a:r>
          </a:p>
          <a:p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2874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komisje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Font typeface="Arial" charset="0"/>
              <a:buNone/>
            </a:pPr>
            <a:r>
              <a:rPr lang="pl-PL" altLang="pl-PL" b="1" dirty="0"/>
              <a:t>Instytucja męża zaufania </a:t>
            </a:r>
            <a:r>
              <a:rPr lang="pl-PL" altLang="pl-PL" dirty="0"/>
              <a:t>– zaczynają odgrywać coraz większą rolę w poszczególnych zakładach pracy, np. w sprawach o </a:t>
            </a:r>
            <a:r>
              <a:rPr lang="pl-PL" altLang="pl-PL" dirty="0" err="1"/>
              <a:t>mobbing</a:t>
            </a:r>
            <a:r>
              <a:rPr lang="pl-PL" altLang="pl-PL" dirty="0"/>
              <a:t>.</a:t>
            </a:r>
          </a:p>
          <a:p>
            <a:pPr marL="0" indent="0" algn="just">
              <a:buFont typeface="Arial" charset="0"/>
              <a:buNone/>
            </a:pPr>
            <a:endParaRPr lang="pl-PL" altLang="pl-PL" dirty="0"/>
          </a:p>
          <a:p>
            <a:pPr marL="0" indent="0" algn="just">
              <a:buFont typeface="Arial" charset="0"/>
              <a:buNone/>
            </a:pPr>
            <a:r>
              <a:rPr lang="pl-PL" altLang="pl-PL" b="1" dirty="0"/>
              <a:t>Komisje </a:t>
            </a:r>
            <a:r>
              <a:rPr lang="pl-PL" altLang="pl-PL" b="1" dirty="0" err="1"/>
              <a:t>antymobbingowe</a:t>
            </a:r>
            <a:r>
              <a:rPr lang="pl-PL" altLang="pl-PL" b="1" dirty="0"/>
              <a:t> </a:t>
            </a:r>
            <a:r>
              <a:rPr lang="pl-PL" altLang="pl-PL" dirty="0"/>
              <a:t>czy </a:t>
            </a:r>
            <a:r>
              <a:rPr lang="pl-PL" altLang="pl-PL" b="1" dirty="0"/>
              <a:t>antydyskryminacyjne</a:t>
            </a:r>
            <a:r>
              <a:rPr lang="pl-PL" altLang="pl-PL" dirty="0"/>
              <a:t> – udział osób wskazanych przez organizacje związkowe i ich działalność. </a:t>
            </a:r>
          </a:p>
          <a:p>
            <a:pPr marL="0" indent="0" algn="just">
              <a:buFont typeface="Arial" charset="0"/>
              <a:buNone/>
            </a:pPr>
            <a:endParaRPr lang="pl-PL" altLang="pl-PL" dirty="0"/>
          </a:p>
          <a:p>
            <a:pPr marL="0" indent="0" algn="just">
              <a:buFont typeface="Arial" charset="0"/>
              <a:buNone/>
            </a:pPr>
            <a:r>
              <a:rPr lang="pl-PL" altLang="pl-PL" dirty="0"/>
              <a:t>Inne formy działalności (szczególne organy i uprawnienia przewidziane w poszczególnych ustawach, pragmatyki, autonomiczne rozwiązania).</a:t>
            </a:r>
          </a:p>
          <a:p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97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.</a:t>
            </a:r>
            <a:br>
              <a:rPr lang="pl-PL" dirty="0"/>
            </a:br>
            <a:r>
              <a:rPr lang="pl-PL" dirty="0"/>
              <a:t>Dziękujemy za uwagę</a:t>
            </a:r>
            <a:br>
              <a:rPr lang="pl-PL" dirty="0"/>
            </a:br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035034" cy="1214446"/>
          </a:xfrm>
          <a:prstGeom prst="rect">
            <a:avLst/>
          </a:prstGeom>
          <a:noFill/>
        </p:spPr>
      </p:pic>
      <p:pic>
        <p:nvPicPr>
          <p:cNvPr id="1026" name="Picture 2" descr="C:\Users\Dom\Documents\logoopzzue.pn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678761" y="1844824"/>
            <a:ext cx="5786478" cy="39619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22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                                Odwaga – zachęcanie pracowników </a:t>
            </a:r>
            <a:br>
              <a:rPr lang="pl-PL" sz="2000" dirty="0"/>
            </a:br>
            <a:r>
              <a:rPr lang="pl-PL" sz="2000" dirty="0"/>
              <a:t>do                              </a:t>
            </a:r>
            <a:r>
              <a:rPr lang="pl-PL" sz="2000" dirty="0" err="1"/>
              <a:t>do</a:t>
            </a:r>
            <a:r>
              <a:rPr lang="pl-PL" sz="2000" dirty="0"/>
              <a:t> zaangażowania w podejmowanie</a:t>
            </a:r>
            <a:br>
              <a:rPr lang="pl-PL" sz="2000" dirty="0"/>
            </a:br>
            <a:r>
              <a:rPr lang="pl-PL" sz="2000" dirty="0"/>
              <a:t>                                 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b="1" dirty="0"/>
              <a:t>Partycypacja pracownicza w literaturze prawa pracy i zarządzania:</a:t>
            </a:r>
          </a:p>
          <a:p>
            <a:pPr algn="just">
              <a:defRPr/>
            </a:pPr>
            <a:r>
              <a:rPr lang="pl-PL" altLang="pl-PL" dirty="0"/>
              <a:t>udział w zarządzaniu przedsiębiorstwem, udział w procedurach decyzyjnych,</a:t>
            </a:r>
          </a:p>
          <a:p>
            <a:pPr algn="just">
              <a:defRPr/>
            </a:pPr>
            <a:r>
              <a:rPr lang="pl-PL" altLang="pl-PL" dirty="0"/>
              <a:t>dążenie do uczestnictwa w procesie zarządzania odpowiada potrzebie samorealizacji coraz lepiej wykwalifikowanego pracownika,</a:t>
            </a:r>
          </a:p>
          <a:p>
            <a:pPr algn="just">
              <a:defRPr/>
            </a:pPr>
            <a:r>
              <a:rPr lang="pl-PL" altLang="pl-PL" dirty="0"/>
              <a:t>uczestnictwo w procesie zarządzania pozwala pracownikom poczuć się odpowiedzialnym za losy firmy oraz za jej wyniki, ich zachowanie i zaangażowanie,</a:t>
            </a:r>
          </a:p>
          <a:p>
            <a:pPr algn="just">
              <a:defRPr/>
            </a:pPr>
            <a:r>
              <a:rPr lang="pl-PL" altLang="pl-PL" dirty="0"/>
              <a:t>powoduje, że kreatywność pracowników rośnie, a tym samym zwiększa się możliwość rozwoju całej organizacji,</a:t>
            </a:r>
          </a:p>
          <a:p>
            <a:pPr algn="just">
              <a:defRPr/>
            </a:pPr>
            <a:r>
              <a:rPr lang="pl-PL" altLang="pl-PL" dirty="0"/>
              <a:t>jest narzędziem zaspokajania potrzeb szacunku, uznania i samorealizacji w pracy i poprzez pracę, a także eliminacji stresów oraz przeciwdziałania konfliktom</a:t>
            </a:r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2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     Zaangażowanie pracowników w Polsce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b="1" dirty="0"/>
              <a:t>Partycypacja pracownicza w Polsce:</a:t>
            </a:r>
          </a:p>
          <a:p>
            <a:pPr marL="0" indent="0" algn="just">
              <a:buFont typeface="Arial" charset="0"/>
              <a:buNone/>
              <a:defRPr/>
            </a:pPr>
            <a:endParaRPr lang="pl-PL" altLang="pl-PL" dirty="0"/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związki zawodowe,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rady pracowników,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przedstawiciele pracowników,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SIP,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komisja socjalna, 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komisja pojednawcza,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europejskie rady zakładowe, </a:t>
            </a:r>
          </a:p>
          <a:p>
            <a:pPr marL="457200" indent="-457200" algn="just">
              <a:buFont typeface="Arial" charset="0"/>
              <a:buAutoNum type="arabicParenR"/>
              <a:defRPr/>
            </a:pPr>
            <a:r>
              <a:rPr lang="pl-PL" altLang="pl-PL" dirty="0"/>
              <a:t>przedstawiciele pracowników w radach nadzorczych i zarządach firm. 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160240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4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Za               </a:t>
            </a:r>
            <a:r>
              <a:rPr lang="pl-PL" sz="2000" b="1" dirty="0" err="1"/>
              <a:t>Zaangażownie</a:t>
            </a:r>
            <a:r>
              <a:rPr lang="pl-PL" sz="2000" b="1" dirty="0"/>
              <a:t> pracowników w Polsce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prezentacji przedstawiono unormowania prawne oraz wnioski i rekomendacje zgłoszone podczas konferencji z ekspertami branżowymi OPZZ ( 28.03.2019r) oraz zbierane przez wyspecjalizowane wydziały prawno-eksperckie OPZZ.</a:t>
            </a:r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67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b="1" dirty="0"/>
              <a:t>11. Związki zawodowe </a:t>
            </a:r>
            <a:br>
              <a:rPr lang="pl-PL" alt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l-PL" altLang="pl-PL" dirty="0"/>
              <a:t>Poziom uzwiązkowienia w Polsce : 12 – 14%.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pl-PL" altLang="pl-PL" dirty="0"/>
              <a:t>W Polsce związek zawodowy to „najsilniejsze” przedstawicielstwo pracownicze, wyposażone w szereg uprawnień:</a:t>
            </a:r>
          </a:p>
          <a:p>
            <a:pPr algn="just">
              <a:defRPr/>
            </a:pPr>
            <a:r>
              <a:rPr lang="pl-PL" altLang="pl-PL" dirty="0"/>
              <a:t>prawo prowadzenia rokowań zbiorowych oraz zawierania układów zbiorowych pracy, regulaminów pracy, wynagradzania, a także innych porozumień przewidzianych przepisami prawa pracy;</a:t>
            </a:r>
          </a:p>
          <a:p>
            <a:pPr algn="just">
              <a:defRPr/>
            </a:pPr>
            <a:r>
              <a:rPr lang="pl-PL" altLang="pl-PL" dirty="0"/>
              <a:t>współdziałanie w sprawach z zakresu indywidualnego prawa pracy;</a:t>
            </a:r>
          </a:p>
          <a:p>
            <a:pPr algn="just">
              <a:defRPr/>
            </a:pPr>
            <a:r>
              <a:rPr lang="pl-PL" altLang="pl-PL" dirty="0"/>
              <a:t>sprawują kontrolę nad przestrzeganiem prawa pracy oraz uczestniczą, na zasadach określonych odrębnymi przepisami, w nadzorze nad przestrzeganiem przepisów oraz zasad bezpieczeństwa i higieny pracy;</a:t>
            </a:r>
          </a:p>
          <a:p>
            <a:pPr algn="just">
              <a:defRPr/>
            </a:pPr>
            <a:r>
              <a:rPr lang="pl-PL" altLang="pl-PL" dirty="0"/>
              <a:t>zawieszanie przepisów prawa pracy;</a:t>
            </a:r>
          </a:p>
          <a:p>
            <a:pPr algn="just">
              <a:defRPr/>
            </a:pPr>
            <a:r>
              <a:rPr lang="pl-PL" altLang="pl-PL" dirty="0"/>
              <a:t>uprawnienia „związkowe”; 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088232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76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1. 1. Związki zawodowe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pl-PL" altLang="pl-PL" dirty="0"/>
              <a:t>prowadzenie sporów zbiorowych;</a:t>
            </a:r>
          </a:p>
          <a:p>
            <a:pPr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zwolnienia grupowe (w niektórych przypadkach również Program Dobrowolnych Odejść);</a:t>
            </a:r>
          </a:p>
          <a:p>
            <a:pPr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transfery - przejście zakładu pracy lub jego części na innego pracodawcę;</a:t>
            </a:r>
          </a:p>
          <a:p>
            <a:pPr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sfera socjalna - zakładowy fundusz świadczeń socjalnych;</a:t>
            </a:r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pPr>
              <a:defRPr/>
            </a:pPr>
            <a:r>
              <a:rPr lang="pl-PL" altLang="pl-PL" dirty="0"/>
              <a:t>kierowanie działalnością społecznej inspekcji pracy i współdziałanie z państwową inspekcją pracy.</a:t>
            </a:r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016224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4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11  1. Związki zawodowe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pl-PL" altLang="pl-PL" sz="3600" dirty="0"/>
              <a:t>Wyzwania w kontekście rozwoju związków zawodowych i działań innowacyjnych.</a:t>
            </a:r>
          </a:p>
          <a:p>
            <a:pPr algn="just">
              <a:defRPr/>
            </a:pPr>
            <a:r>
              <a:rPr lang="pl-PL" altLang="pl-PL" dirty="0"/>
              <a:t>Około 1,3 mln pracowników pracujących na umowach cywilno-prawnych</a:t>
            </a:r>
          </a:p>
          <a:p>
            <a:pPr algn="just">
              <a:defRPr/>
            </a:pPr>
            <a:r>
              <a:rPr lang="pl-PL" altLang="pl-PL" dirty="0"/>
              <a:t>Około 1 mln pracowników tak zwanych „samozatrudnionych”</a:t>
            </a:r>
          </a:p>
          <a:p>
            <a:pPr algn="just">
              <a:defRPr/>
            </a:pPr>
            <a:r>
              <a:rPr lang="pl-PL" altLang="pl-PL" dirty="0"/>
              <a:t>Około 1,8 mln firm zatrudniających od 0 do 9 pracowników (około 60% pracujących), około 60 tyś  zatrudniających od 10 do 49, 15,5 tyś zatrudniających od 50 do249 oraz ok. 3,4 tyś firm powyżej 250</a:t>
            </a:r>
          </a:p>
          <a:p>
            <a:pPr algn="just">
              <a:defRPr/>
            </a:pPr>
            <a:r>
              <a:rPr lang="pl-PL" altLang="pl-PL" dirty="0"/>
              <a:t>Powiązanie głównych uprawnień związków zawodowych z zakładową organizacją związkową (do powstania potrzeba co najmniej 10 członków)</a:t>
            </a:r>
          </a:p>
          <a:p>
            <a:pPr algn="just">
              <a:defRPr/>
            </a:pPr>
            <a:r>
              <a:rPr lang="pl-PL" altLang="pl-PL" dirty="0"/>
              <a:t>Dotarcie do pracowników zatrudnionych w małych zakładach pracy oraz w nietypowych formach zatrudnienia</a:t>
            </a:r>
          </a:p>
          <a:p>
            <a:pPr algn="just">
              <a:defRPr/>
            </a:pPr>
            <a:r>
              <a:rPr lang="pl-PL" altLang="pl-PL" dirty="0"/>
              <a:t>Niewielka ilość </a:t>
            </a:r>
            <a:r>
              <a:rPr lang="pl-PL" b="1" dirty="0"/>
              <a:t>174</a:t>
            </a:r>
            <a:r>
              <a:rPr lang="pl-PL" dirty="0"/>
              <a:t> ponadzakładowych układów zbiorowych pracy, w tym 74 w trakcie wypowiadania oraz 69 zakładowych układów pracy (z tendencją malejącą) </a:t>
            </a:r>
          </a:p>
          <a:p>
            <a:pPr algn="just">
              <a:defRPr/>
            </a:pPr>
            <a:endParaRPr lang="pl-PL" altLang="pl-PL" dirty="0">
              <a:solidFill>
                <a:srgbClr val="FF0000"/>
              </a:solidFill>
            </a:endParaRPr>
          </a:p>
          <a:p>
            <a:pPr marL="0" indent="0" algn="r">
              <a:buFont typeface="Arial" charset="0"/>
              <a:buNone/>
              <a:defRPr/>
            </a:pPr>
            <a:endParaRPr lang="pl-PL" altLang="pl-PL" dirty="0"/>
          </a:p>
          <a:p>
            <a:endParaRPr lang="pl-PL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  <p:pic>
        <p:nvPicPr>
          <p:cNvPr id="5" name="Immagin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13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        1. Związki zawodowe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l-PL" altLang="pl-PL" dirty="0"/>
              <a:t>Sukcesy w kontekście rozwoju związków zawodowych i działań innowacyjnych.</a:t>
            </a:r>
          </a:p>
          <a:p>
            <a:pPr>
              <a:defRPr/>
            </a:pPr>
            <a:r>
              <a:rPr lang="pl-PL" altLang="pl-PL" dirty="0"/>
              <a:t>Wyrok Trybunału Konstytucyjnego z czerwca 2015 roku i nowelizacja ustawy o związkach zawodowych</a:t>
            </a:r>
          </a:p>
          <a:p>
            <a:pPr>
              <a:defRPr/>
            </a:pPr>
            <a:r>
              <a:rPr lang="pl-PL" altLang="pl-PL" dirty="0"/>
              <a:t>Trwająca nowelizacja statusów związków zawodowych</a:t>
            </a:r>
          </a:p>
          <a:p>
            <a:pPr>
              <a:defRPr/>
            </a:pPr>
            <a:r>
              <a:rPr lang="pl-PL" altLang="pl-PL" dirty="0"/>
              <a:t>Objęcie pierwszych grup pracowników zatrudnionych w niepracowniczych formach działaniem związków zawodowych</a:t>
            </a:r>
          </a:p>
          <a:p>
            <a:pPr>
              <a:defRPr/>
            </a:pPr>
            <a:r>
              <a:rPr lang="pl-PL" altLang="pl-PL" dirty="0"/>
              <a:t>Poprawa wizerunku związków zawodowych w społeczeństwie (ok. 60% obywateli popiera główne postulaty związków zawodowych), a ponad 50% oczekuje zwiększenia wpływu związków zawodowych na sprawy państwa</a:t>
            </a:r>
          </a:p>
          <a:p>
            <a:pPr>
              <a:defRPr/>
            </a:pPr>
            <a:r>
              <a:rPr lang="pl-PL" altLang="pl-PL" dirty="0"/>
              <a:t>W zakładach pracy w, w których działają związki zawodowe są lepsze warunki pracy i bardziej jest przestrzegane prawo pracy (</a:t>
            </a:r>
            <a:r>
              <a:rPr lang="pl-PL" dirty="0"/>
              <a:t>Badania zrealizowane przez Ośrodek Realizacji Badań Socjologicznych Polskiej Akademii Nauk, </a:t>
            </a:r>
            <a:endParaRPr lang="pl-PL" altLang="pl-PL" dirty="0"/>
          </a:p>
          <a:p>
            <a:pPr marL="0" indent="0">
              <a:buFont typeface="Arial" charset="0"/>
              <a:buNone/>
              <a:defRPr/>
            </a:pPr>
            <a:endParaRPr lang="pl-PL" altLang="pl-PL" dirty="0"/>
          </a:p>
          <a:p>
            <a:endParaRPr lang="pl-PL" dirty="0"/>
          </a:p>
        </p:txBody>
      </p:sp>
      <p:pic>
        <p:nvPicPr>
          <p:cNvPr id="4" name="Immagin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958" y="714356"/>
            <a:ext cx="942975" cy="628650"/>
          </a:xfrm>
          <a:prstGeom prst="rect">
            <a:avLst/>
          </a:prstGeom>
        </p:spPr>
      </p:pic>
      <p:pic>
        <p:nvPicPr>
          <p:cNvPr id="5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28601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3620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1400</Words>
  <Application>Microsoft Office PowerPoint</Application>
  <PresentationFormat>Pokaz na ekranie (4:3)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Motyw pakietu Office</vt:lpstr>
      <vt:lpstr>.</vt:lpstr>
      <vt:lpstr>                 Odwaga                        zachęcanie pracowników do   zaangażowania                                w podejmowaniu decyzji</vt:lpstr>
      <vt:lpstr>O                                Odwaga – zachęcanie pracowników  do                              do zaangażowania w podejmowanie                                   decyzji</vt:lpstr>
      <vt:lpstr>     Zaangażowanie pracowników w Polsce</vt:lpstr>
      <vt:lpstr>Za               Zaangażownie pracowników w Polsce</vt:lpstr>
      <vt:lpstr>11. Związki zawodowe  </vt:lpstr>
      <vt:lpstr>1. 1. Związki zawodowe</vt:lpstr>
      <vt:lpstr>11  1. Związki zawodowe </vt:lpstr>
      <vt:lpstr>        1. Związki zawodowe</vt:lpstr>
      <vt:lpstr>    1. Związki zawodowe</vt:lpstr>
      <vt:lpstr>        2.Rady pracowników </vt:lpstr>
      <vt:lpstr>     2. Rady pracowników</vt:lpstr>
      <vt:lpstr>2. Rady pracowników </vt:lpstr>
      <vt:lpstr>P      3. Przedstawiciele pracowników </vt:lpstr>
      <vt:lpstr>3. Przedstawiciele pracowników  </vt:lpstr>
      <vt:lpstr>4. Społeczna inspekcja pracy</vt:lpstr>
      <vt:lpstr>4. Społeczna inspekcja pracy</vt:lpstr>
      <vt:lpstr>Komisje</vt:lpstr>
      <vt:lpstr>Udział pracowników w  radzie nadzorczej i zarządzie spółek </vt:lpstr>
      <vt:lpstr>Udział pracowników w  radzie nadzorczej i zarządzie spółek </vt:lpstr>
      <vt:lpstr>Europejska rada zakładowa </vt:lpstr>
      <vt:lpstr>Inne komisje</vt:lpstr>
      <vt:lpstr>. Dziękujemy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Dom</dc:creator>
  <cp:lastModifiedBy>JStudniarz</cp:lastModifiedBy>
  <cp:revision>18</cp:revision>
  <dcterms:created xsi:type="dcterms:W3CDTF">2019-05-28T08:37:22Z</dcterms:created>
  <dcterms:modified xsi:type="dcterms:W3CDTF">2019-05-31T07:05:12Z</dcterms:modified>
</cp:coreProperties>
</file>