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310" r:id="rId4"/>
    <p:sldId id="299" r:id="rId5"/>
    <p:sldId id="300" r:id="rId6"/>
    <p:sldId id="301" r:id="rId7"/>
    <p:sldId id="302" r:id="rId8"/>
    <p:sldId id="303" r:id="rId9"/>
    <p:sldId id="305" r:id="rId10"/>
    <p:sldId id="304" r:id="rId11"/>
    <p:sldId id="298" r:id="rId12"/>
    <p:sldId id="311" r:id="rId13"/>
    <p:sldId id="308" r:id="rId14"/>
    <p:sldId id="312" r:id="rId15"/>
    <p:sldId id="313" r:id="rId16"/>
    <p:sldId id="316" r:id="rId17"/>
    <p:sldId id="314" r:id="rId18"/>
    <p:sldId id="315" r:id="rId19"/>
    <p:sldId id="309" r:id="rId20"/>
    <p:sldId id="306" r:id="rId21"/>
    <p:sldId id="307" r:id="rId22"/>
    <p:sldId id="317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3E3C7-08D7-4A32-BD8C-95A49423C6E2}" type="datetimeFigureOut">
              <a:rPr lang="pl-PL" smtClean="0"/>
              <a:pPr/>
              <a:t>02.12.2019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21FED-C583-4CB8-ABEA-BBA990702F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3E3C7-08D7-4A32-BD8C-95A49423C6E2}" type="datetimeFigureOut">
              <a:rPr lang="pl-PL" smtClean="0"/>
              <a:pPr/>
              <a:t>02.12.2019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21FED-C583-4CB8-ABEA-BBA990702F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3E3C7-08D7-4A32-BD8C-95A49423C6E2}" type="datetimeFigureOut">
              <a:rPr lang="pl-PL" smtClean="0"/>
              <a:pPr/>
              <a:t>02.12.2019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21FED-C583-4CB8-ABEA-BBA990702F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3E3C7-08D7-4A32-BD8C-95A49423C6E2}" type="datetimeFigureOut">
              <a:rPr lang="pl-PL" smtClean="0"/>
              <a:pPr/>
              <a:t>02.12.2019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21FED-C583-4CB8-ABEA-BBA990702F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3E3C7-08D7-4A32-BD8C-95A49423C6E2}" type="datetimeFigureOut">
              <a:rPr lang="pl-PL" smtClean="0"/>
              <a:pPr/>
              <a:t>02.12.2019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21FED-C583-4CB8-ABEA-BBA990702F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3E3C7-08D7-4A32-BD8C-95A49423C6E2}" type="datetimeFigureOut">
              <a:rPr lang="pl-PL" smtClean="0"/>
              <a:pPr/>
              <a:t>02.12.2019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21FED-C583-4CB8-ABEA-BBA990702F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3E3C7-08D7-4A32-BD8C-95A49423C6E2}" type="datetimeFigureOut">
              <a:rPr lang="pl-PL" smtClean="0"/>
              <a:pPr/>
              <a:t>02.12.2019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21FED-C583-4CB8-ABEA-BBA990702F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3E3C7-08D7-4A32-BD8C-95A49423C6E2}" type="datetimeFigureOut">
              <a:rPr lang="pl-PL" smtClean="0"/>
              <a:pPr/>
              <a:t>02.12.2019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21FED-C583-4CB8-ABEA-BBA990702F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3E3C7-08D7-4A32-BD8C-95A49423C6E2}" type="datetimeFigureOut">
              <a:rPr lang="pl-PL" smtClean="0"/>
              <a:pPr/>
              <a:t>02.12.2019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21FED-C583-4CB8-ABEA-BBA990702F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3E3C7-08D7-4A32-BD8C-95A49423C6E2}" type="datetimeFigureOut">
              <a:rPr lang="pl-PL" smtClean="0"/>
              <a:pPr/>
              <a:t>02.12.2019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21FED-C583-4CB8-ABEA-BBA990702F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3E3C7-08D7-4A32-BD8C-95A49423C6E2}" type="datetimeFigureOut">
              <a:rPr lang="pl-PL" smtClean="0"/>
              <a:pPr/>
              <a:t>02.12.2019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21FED-C583-4CB8-ABEA-BBA990702F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3E3C7-08D7-4A32-BD8C-95A49423C6E2}" type="datetimeFigureOut">
              <a:rPr lang="pl-PL" smtClean="0"/>
              <a:pPr/>
              <a:t>02.12.2019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21FED-C583-4CB8-ABEA-BBA990702F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2957532"/>
          </a:xfrm>
        </p:spPr>
        <p:txBody>
          <a:bodyPr/>
          <a:lstStyle/>
          <a:p>
            <a:r>
              <a:rPr lang="pl-PL" dirty="0" smtClean="0"/>
              <a:t>Komisja Gospodarki i Systemu Ekonomicznego OPZZ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Przemysł motoryzacyjny w Polsce stan obecny i  zagrożenia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41986" name="Picture 2" descr="Bliżej  Zakładowych Organizacji Związkowych i Rad Powiatowy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2143140" cy="1500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3035" y="1600200"/>
            <a:ext cx="481793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43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8180"/>
          <a:stretch/>
        </p:blipFill>
        <p:spPr>
          <a:xfrm>
            <a:off x="147863" y="1124743"/>
            <a:ext cx="5733637" cy="4752527"/>
          </a:xfrm>
          <a:prstGeom prst="rect">
            <a:avLst/>
          </a:prstGeo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 rotWithShape="1">
          <a:blip r:embed="rId2"/>
          <a:srcRect t="30907" b="1"/>
          <a:stretch/>
        </p:blipFill>
        <p:spPr>
          <a:xfrm>
            <a:off x="5963850" y="1124743"/>
            <a:ext cx="2640599" cy="47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77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r>
              <a:rPr lang="pl-PL" dirty="0" smtClean="0"/>
              <a:t>Kierunki rozwoju i trendy</a:t>
            </a:r>
          </a:p>
          <a:p>
            <a:r>
              <a:rPr lang="pl-PL" dirty="0" smtClean="0"/>
              <a:t>Sposób napędzania</a:t>
            </a:r>
          </a:p>
          <a:p>
            <a:pPr>
              <a:buFontTx/>
              <a:buChar char="-"/>
            </a:pPr>
            <a:r>
              <a:rPr lang="pl-PL" dirty="0" smtClean="0"/>
              <a:t>Silnik </a:t>
            </a:r>
            <a:r>
              <a:rPr lang="pl-PL" dirty="0"/>
              <a:t>spalinowy</a:t>
            </a:r>
          </a:p>
          <a:p>
            <a:pPr>
              <a:buFontTx/>
              <a:buChar char="-"/>
            </a:pPr>
            <a:r>
              <a:rPr lang="pl-PL" dirty="0" smtClean="0"/>
              <a:t>Napędy hybrydowe</a:t>
            </a:r>
          </a:p>
          <a:p>
            <a:pPr>
              <a:buFontTx/>
              <a:buChar char="-"/>
            </a:pPr>
            <a:r>
              <a:rPr lang="pl-PL" dirty="0" smtClean="0"/>
              <a:t>Napędy wodorowe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15782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9088"/>
          <a:stretch/>
        </p:blipFill>
        <p:spPr>
          <a:xfrm>
            <a:off x="107504" y="1077520"/>
            <a:ext cx="4442729" cy="4642283"/>
          </a:xfrm>
          <a:prstGeom prst="rect">
            <a:avLst/>
          </a:prstGeom>
        </p:spPr>
      </p:pic>
      <p:pic>
        <p:nvPicPr>
          <p:cNvPr id="6" name="Symbol zastępczy zawartości 4"/>
          <p:cNvPicPr>
            <a:picLocks noChangeAspect="1"/>
          </p:cNvPicPr>
          <p:nvPr/>
        </p:nvPicPr>
        <p:blipFill rotWithShape="1">
          <a:blip r:embed="rId2"/>
          <a:srcRect t="52503"/>
          <a:stretch/>
        </p:blipFill>
        <p:spPr>
          <a:xfrm>
            <a:off x="4572000" y="1077520"/>
            <a:ext cx="4480479" cy="43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11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102" y="0"/>
            <a:ext cx="8229600" cy="1143000"/>
          </a:xfrm>
        </p:spPr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793" y="1268760"/>
            <a:ext cx="803490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72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-315416"/>
            <a:ext cx="8229600" cy="1143000"/>
          </a:xfrm>
        </p:spPr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764704"/>
            <a:ext cx="7344816" cy="594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92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-315416"/>
            <a:ext cx="8229600" cy="1143000"/>
          </a:xfrm>
        </p:spPr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853" b="20691"/>
          <a:stretch/>
        </p:blipFill>
        <p:spPr>
          <a:xfrm>
            <a:off x="1043608" y="548680"/>
            <a:ext cx="6912768" cy="611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80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-54830"/>
            <a:ext cx="8229600" cy="1143000"/>
          </a:xfrm>
        </p:spPr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04" t="80182" r="5440" b="2317"/>
          <a:stretch/>
        </p:blipFill>
        <p:spPr>
          <a:xfrm>
            <a:off x="232332" y="1052736"/>
            <a:ext cx="8844039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71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-315416"/>
            <a:ext cx="8229600" cy="1143000"/>
          </a:xfrm>
        </p:spPr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991" y="980728"/>
            <a:ext cx="781072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41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2314" y="-38354"/>
            <a:ext cx="8229600" cy="1143000"/>
          </a:xfrm>
        </p:spPr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33975"/>
            <a:ext cx="6912768" cy="501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5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Przez ostatnie kilkanaście lat Polska zdołała przyciągnąć znaczące inwestycje w przemysł motoryzacyjny. W chwili obecnej jesteśmy znaczącym producentem części samochodowych oraz samochodów użytkowych. Dzięki inwestycjom motoryzacja odpowiada za 7,5% miejsc pracy w całym polskim przemyśle (ponad 200 </a:t>
            </a:r>
            <a:r>
              <a:rPr lang="pl-PL" dirty="0" smtClean="0"/>
              <a:t>tys.)</a:t>
            </a:r>
            <a:endParaRPr 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2314" y="-38354"/>
            <a:ext cx="8229600" cy="1143000"/>
          </a:xfrm>
        </p:spPr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99" y="837294"/>
            <a:ext cx="4896544" cy="59549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043" y="852101"/>
            <a:ext cx="4046453" cy="318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27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8574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 smtClean="0"/>
              <a:t>Zagrożenia </a:t>
            </a:r>
          </a:p>
          <a:p>
            <a:pPr marL="0" indent="0">
              <a:buNone/>
            </a:pPr>
            <a:r>
              <a:rPr lang="pl-PL" sz="2600" dirty="0" smtClean="0"/>
              <a:t>1. Uzależnienie </a:t>
            </a:r>
            <a:r>
              <a:rPr lang="pl-PL" sz="2600" dirty="0" smtClean="0"/>
              <a:t>od eksportu </a:t>
            </a:r>
          </a:p>
          <a:p>
            <a:pPr marL="0" indent="0">
              <a:buNone/>
            </a:pPr>
            <a:r>
              <a:rPr lang="pl-PL" sz="2600" dirty="0" smtClean="0"/>
              <a:t>2. Brak </a:t>
            </a:r>
            <a:r>
              <a:rPr lang="pl-PL" sz="2600" dirty="0" smtClean="0"/>
              <a:t>własnej marki samochodu</a:t>
            </a:r>
          </a:p>
          <a:p>
            <a:pPr marL="0" indent="0">
              <a:buNone/>
            </a:pPr>
            <a:r>
              <a:rPr lang="pl-PL" sz="2600" dirty="0" smtClean="0"/>
              <a:t>3. Bardzo </a:t>
            </a:r>
            <a:r>
              <a:rPr lang="pl-PL" sz="2600" dirty="0" smtClean="0"/>
              <a:t>wysoki kapitał </a:t>
            </a:r>
            <a:r>
              <a:rPr lang="pl-PL" sz="2600" dirty="0" smtClean="0"/>
              <a:t>zagraniczny</a:t>
            </a:r>
          </a:p>
          <a:p>
            <a:pPr marL="0" indent="0">
              <a:buNone/>
            </a:pPr>
            <a:r>
              <a:rPr lang="pl-PL" sz="2600" dirty="0" smtClean="0"/>
              <a:t>Sytuacja bardzo podatne na zawirowania na rynkach zewnętrznych jak również na wpływy polityki a nie ekonomicznej strategii.</a:t>
            </a:r>
            <a:endParaRPr lang="pl-PL" sz="2600" dirty="0" smtClean="0"/>
          </a:p>
          <a:p>
            <a:pPr marL="0" indent="0">
              <a:buNone/>
            </a:pPr>
            <a:r>
              <a:rPr lang="pl-PL" sz="2600" dirty="0" smtClean="0"/>
              <a:t>4. </a:t>
            </a:r>
            <a:r>
              <a:rPr lang="pl-PL" sz="2600" dirty="0" smtClean="0"/>
              <a:t>Zmiana </a:t>
            </a:r>
            <a:r>
              <a:rPr lang="pl-PL" sz="2600" dirty="0" smtClean="0"/>
              <a:t>sposobów napędzania samochodów</a:t>
            </a:r>
          </a:p>
          <a:p>
            <a:pPr marL="0" indent="0">
              <a:buNone/>
            </a:pPr>
            <a:r>
              <a:rPr lang="pl-PL" sz="2600" dirty="0" smtClean="0"/>
              <a:t>konieczność przebranżowienia </a:t>
            </a:r>
            <a:r>
              <a:rPr lang="pl-PL" sz="2600" dirty="0" smtClean="0"/>
              <a:t>ponad 40% zakładów</a:t>
            </a:r>
            <a:r>
              <a:rPr lang="pl-PL" sz="2600" dirty="0" smtClean="0"/>
              <a:t>.</a:t>
            </a:r>
          </a:p>
          <a:p>
            <a:pPr marL="0" indent="0">
              <a:buNone/>
            </a:pPr>
            <a:r>
              <a:rPr lang="pl-PL" sz="2600" dirty="0" smtClean="0"/>
              <a:t>Zmniejszenie o ok. 5000 ilości części w samochodzie a co za tym idzie zmiana profilu produkcji w wielu zakładach mających kapitał zagraniczny który będzie podejmował decyzje co do dalszej modernizacji zakładów.</a:t>
            </a:r>
            <a:endParaRPr lang="pl-PL" sz="2600" dirty="0" smtClean="0"/>
          </a:p>
        </p:txBody>
      </p:sp>
    </p:spTree>
    <p:extLst>
      <p:ext uri="{BB962C8B-B14F-4D97-AF65-F5344CB8AC3E}">
        <p14:creationId xmlns:p14="http://schemas.microsoft.com/office/powerpoint/2010/main" val="93536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Zagrożenia </a:t>
            </a:r>
            <a:r>
              <a:rPr lang="pl-PL" dirty="0" smtClean="0"/>
              <a:t>dla </a:t>
            </a:r>
            <a:r>
              <a:rPr lang="pl-PL" dirty="0"/>
              <a:t>Z</a:t>
            </a:r>
            <a:r>
              <a:rPr lang="pl-PL" dirty="0" smtClean="0"/>
              <a:t>wiązków Zawodowych</a:t>
            </a:r>
            <a:endParaRPr lang="pl-PL" dirty="0" smtClean="0"/>
          </a:p>
          <a:p>
            <a:pPr marL="0" indent="0">
              <a:buNone/>
            </a:pPr>
            <a:r>
              <a:rPr lang="pl-PL" sz="2400" dirty="0"/>
              <a:t>1</a:t>
            </a:r>
            <a:r>
              <a:rPr lang="pl-PL" sz="2400" dirty="0" smtClean="0"/>
              <a:t>. Robotyzacja i automatyzacja </a:t>
            </a:r>
            <a:endParaRPr lang="pl-PL" sz="2400" dirty="0" smtClean="0"/>
          </a:p>
          <a:p>
            <a:pPr marL="0" indent="0">
              <a:buNone/>
            </a:pPr>
            <a:r>
              <a:rPr lang="pl-PL" sz="2400" dirty="0" smtClean="0"/>
              <a:t>6. </a:t>
            </a:r>
            <a:r>
              <a:rPr lang="pl-PL" sz="2400" dirty="0" smtClean="0"/>
              <a:t>Wprowadzenie 5G - konieczne dla samochodów autonomicznych</a:t>
            </a:r>
            <a:endParaRPr lang="pl-PL" sz="2400" dirty="0" smtClean="0"/>
          </a:p>
          <a:p>
            <a:pPr marL="0" indent="0">
              <a:buNone/>
            </a:pPr>
            <a:r>
              <a:rPr lang="pl-PL" sz="2400" dirty="0" smtClean="0"/>
              <a:t>7. </a:t>
            </a:r>
            <a:r>
              <a:rPr lang="pl-PL" sz="2400" dirty="0" smtClean="0"/>
              <a:t>Zmiana profilów produkcji dla wielu zakładów wdrażających alternatywę napędy w samochodach.</a:t>
            </a:r>
          </a:p>
          <a:p>
            <a:pPr marL="0" indent="0">
              <a:buNone/>
            </a:pPr>
            <a:r>
              <a:rPr lang="pl-PL" sz="2400" dirty="0" smtClean="0"/>
              <a:t>Wszystkie powyższe zagrożenia są nieodwracalnym kierunkiem rozwoju a będą miały olbrzymi wpływ na liczebność naszych organizacji. Zmiany te mogą prowadzić do likwidacji zakładów gdzie mamy nasze organizacje oraz przenoszenie się pracowników do innych zakładów.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732707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384" y="1600200"/>
            <a:ext cx="679323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42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908720"/>
            <a:ext cx="5182087" cy="56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07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700808"/>
            <a:ext cx="6556500" cy="386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3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700808"/>
            <a:ext cx="7640690" cy="428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79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2194" y="1600200"/>
            <a:ext cx="653961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00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581" y="1600200"/>
            <a:ext cx="673283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38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Motoryzacja a gospodarka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901" y="1600200"/>
            <a:ext cx="562619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9262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282</Words>
  <Application>Microsoft Office PowerPoint</Application>
  <PresentationFormat>Pokaz na ekranie (4:3)</PresentationFormat>
  <Paragraphs>42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5" baseType="lpstr">
      <vt:lpstr>Arial</vt:lpstr>
      <vt:lpstr>Calibri</vt:lpstr>
      <vt:lpstr>Motyw pakietu Office</vt:lpstr>
      <vt:lpstr>Komisja Gospodarki i Systemu Ekonomicznego OPZZ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  <vt:lpstr>Motoryzacja a gospodarka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Komisja Gospodarki i Systemu Ekonomicznego OPZZ</dc:title>
  <dc:creator>Dom</dc:creator>
  <cp:lastModifiedBy>Ireneusz Ćwir</cp:lastModifiedBy>
  <cp:revision>31</cp:revision>
  <dcterms:created xsi:type="dcterms:W3CDTF">2019-11-21T06:48:37Z</dcterms:created>
  <dcterms:modified xsi:type="dcterms:W3CDTF">2019-12-02T19:44:04Z</dcterms:modified>
</cp:coreProperties>
</file>