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9" r:id="rId32"/>
    <p:sldId id="290" r:id="rId33"/>
    <p:sldId id="291" r:id="rId34"/>
    <p:sldId id="292" r:id="rId35"/>
    <p:sldId id="293" r:id="rId36"/>
    <p:sldId id="288" r:id="rId3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1"/>
      </p:bgRef>
    </p:bg>
    <p:spTree>
      <p:nvGrpSpPr>
        <p:cNvPr id="1" name=""/>
        <p:cNvGrpSpPr/>
        <p:nvPr/>
      </p:nvGrpSpPr>
      <p:grpSpPr>
        <a:xfrm>
          <a:off x="0" y="0"/>
          <a:ext cx="0" cy="0"/>
          <a:chOff x="0" y="0"/>
          <a:chExt cx="0" cy="0"/>
        </a:xfrm>
      </p:grpSpPr>
      <p:sp>
        <p:nvSpPr>
          <p:cNvPr id="8" name="Tytuł 7"/>
          <p:cNvSpPr>
            <a:spLocks noGrp="1"/>
          </p:cNvSpPr>
          <p:nvPr>
            <p:ph type="ctrTitle"/>
          </p:nvPr>
        </p:nvSpPr>
        <p:spPr>
          <a:xfrm>
            <a:off x="2286000" y="3124200"/>
            <a:ext cx="6172200" cy="1894362"/>
          </a:xfrm>
        </p:spPr>
        <p:txBody>
          <a:bodyPr/>
          <a:lstStyle>
            <a:lvl1pPr>
              <a:defRPr b="1"/>
            </a:lvl1pPr>
          </a:lstStyle>
          <a:p>
            <a:r>
              <a:rPr kumimoji="0" lang="pl-PL" smtClean="0"/>
              <a:t>Kliknij, aby edytować styl</a:t>
            </a:r>
            <a:endParaRPr kumimoji="0" lang="en-US"/>
          </a:p>
        </p:txBody>
      </p:sp>
      <p:sp>
        <p:nvSpPr>
          <p:cNvPr id="9" name="Podtytu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bwMode="auto">
          <a:xfrm rot="5400000">
            <a:off x="7764621" y="1174097"/>
            <a:ext cx="2286000" cy="381000"/>
          </a:xfrm>
        </p:spPr>
        <p:txBody>
          <a:bodyPr/>
          <a:lstStyle/>
          <a:p>
            <a:fld id="{25CAB190-1AE3-456C-892C-0D143E07AEDE}" type="datetimeFigureOut">
              <a:rPr lang="pl-PL" smtClean="0"/>
              <a:pPr/>
              <a:t>2019-09-19</a:t>
            </a:fld>
            <a:endParaRPr lang="pl-PL"/>
          </a:p>
        </p:txBody>
      </p:sp>
      <p:sp>
        <p:nvSpPr>
          <p:cNvPr id="17" name="Symbol zastępczy stopki 16"/>
          <p:cNvSpPr>
            <a:spLocks noGrp="1"/>
          </p:cNvSpPr>
          <p:nvPr>
            <p:ph type="ftr" sz="quarter" idx="11"/>
          </p:nvPr>
        </p:nvSpPr>
        <p:spPr bwMode="auto">
          <a:xfrm rot="5400000">
            <a:off x="7077269" y="4181669"/>
            <a:ext cx="3657600" cy="384048"/>
          </a:xfrm>
        </p:spPr>
        <p:txBody>
          <a:bodyPr/>
          <a:lstStyle/>
          <a:p>
            <a:endParaRPr lang="pl-PL"/>
          </a:p>
        </p:txBody>
      </p:sp>
      <p:sp>
        <p:nvSpPr>
          <p:cNvPr id="10" name="Prostokąt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ostokąt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Łącznik prosty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Łącznik prosty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Łącznik prosty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ostokąt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ymbol zastępczy numeru slajdu 28"/>
          <p:cNvSpPr>
            <a:spLocks noGrp="1"/>
          </p:cNvSpPr>
          <p:nvPr>
            <p:ph type="sldNum" sz="quarter" idx="12"/>
          </p:nvPr>
        </p:nvSpPr>
        <p:spPr bwMode="auto">
          <a:xfrm>
            <a:off x="1325544" y="4928702"/>
            <a:ext cx="609600" cy="517524"/>
          </a:xfrm>
        </p:spPr>
        <p:txBody>
          <a:bodyPr/>
          <a:lstStyle/>
          <a:p>
            <a:fld id="{2E4EC5DC-3A33-4D1E-8AFC-2892C2C2B91C}"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25CAB190-1AE3-456C-892C-0D143E07AEDE}" type="datetimeFigureOut">
              <a:rPr lang="pl-PL" smtClean="0"/>
              <a:pPr/>
              <a:t>2019-09-19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4EC5DC-3A33-4D1E-8AFC-2892C2C2B91C}"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9"/>
            <a:ext cx="1676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25CAB190-1AE3-456C-892C-0D143E07AEDE}" type="datetimeFigureOut">
              <a:rPr lang="pl-PL" smtClean="0"/>
              <a:pPr/>
              <a:t>2019-09-19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4EC5DC-3A33-4D1E-8AFC-2892C2C2B91C}"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8" name="Symbol zastępczy zawartości 7"/>
          <p:cNvSpPr>
            <a:spLocks noGrp="1"/>
          </p:cNvSpPr>
          <p:nvPr>
            <p:ph sz="quarter" idx="1"/>
          </p:nvPr>
        </p:nvSpPr>
        <p:spPr>
          <a:xfrm>
            <a:off x="457200" y="1600200"/>
            <a:ext cx="7467600" cy="487375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4"/>
          </p:nvPr>
        </p:nvSpPr>
        <p:spPr/>
        <p:txBody>
          <a:bodyPr rtlCol="0"/>
          <a:lstStyle/>
          <a:p>
            <a:fld id="{25CAB190-1AE3-456C-892C-0D143E07AEDE}" type="datetimeFigureOut">
              <a:rPr lang="pl-PL" smtClean="0"/>
              <a:pPr/>
              <a:t>2019-09-19</a:t>
            </a:fld>
            <a:endParaRPr lang="pl-PL"/>
          </a:p>
        </p:txBody>
      </p:sp>
      <p:sp>
        <p:nvSpPr>
          <p:cNvPr id="9" name="Symbol zastępczy numeru slajdu 8"/>
          <p:cNvSpPr>
            <a:spLocks noGrp="1"/>
          </p:cNvSpPr>
          <p:nvPr>
            <p:ph type="sldNum" sz="quarter" idx="15"/>
          </p:nvPr>
        </p:nvSpPr>
        <p:spPr/>
        <p:txBody>
          <a:bodyPr rtlCol="0"/>
          <a:lstStyle/>
          <a:p>
            <a:fld id="{2E4EC5DC-3A33-4D1E-8AFC-2892C2C2B91C}" type="slidenum">
              <a:rPr lang="pl-PL" smtClean="0"/>
              <a:pPr/>
              <a:t>‹#›</a:t>
            </a:fld>
            <a:endParaRPr lang="pl-PL"/>
          </a:p>
        </p:txBody>
      </p:sp>
      <p:sp>
        <p:nvSpPr>
          <p:cNvPr id="10" name="Symbol zastępczy stopki 9"/>
          <p:cNvSpPr>
            <a:spLocks noGrp="1"/>
          </p:cNvSpPr>
          <p:nvPr>
            <p:ph type="ftr" sz="quarter" idx="16"/>
          </p:nvPr>
        </p:nvSpPr>
        <p:spPr/>
        <p:txBody>
          <a:bodyPr rtlCol="0"/>
          <a:lstStyle/>
          <a:p>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286000" y="2895600"/>
            <a:ext cx="6172200" cy="2053590"/>
          </a:xfrm>
        </p:spPr>
        <p:txBody>
          <a:bodyPr/>
          <a:lstStyle>
            <a:lvl1pPr algn="l">
              <a:buNone/>
              <a:defRPr sz="3000" b="1" cap="small"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bwMode="auto">
          <a:xfrm rot="5400000">
            <a:off x="7763256" y="1170432"/>
            <a:ext cx="2286000" cy="381000"/>
          </a:xfrm>
        </p:spPr>
        <p:txBody>
          <a:bodyPr/>
          <a:lstStyle/>
          <a:p>
            <a:fld id="{25CAB190-1AE3-456C-892C-0D143E07AEDE}" type="datetimeFigureOut">
              <a:rPr lang="pl-PL" smtClean="0"/>
              <a:pPr/>
              <a:t>2019-09-19</a:t>
            </a:fld>
            <a:endParaRPr lang="pl-PL"/>
          </a:p>
        </p:txBody>
      </p:sp>
      <p:sp>
        <p:nvSpPr>
          <p:cNvPr id="5" name="Symbol zastępczy stopki 4"/>
          <p:cNvSpPr>
            <a:spLocks noGrp="1"/>
          </p:cNvSpPr>
          <p:nvPr>
            <p:ph type="ftr" sz="quarter" idx="11"/>
          </p:nvPr>
        </p:nvSpPr>
        <p:spPr bwMode="auto">
          <a:xfrm rot="5400000">
            <a:off x="7077456" y="4178808"/>
            <a:ext cx="3657600" cy="384048"/>
          </a:xfrm>
        </p:spPr>
        <p:txBody>
          <a:bodyPr/>
          <a:lstStyle/>
          <a:p>
            <a:endParaRPr lang="pl-PL"/>
          </a:p>
        </p:txBody>
      </p:sp>
      <p:sp>
        <p:nvSpPr>
          <p:cNvPr id="9" name="Prostokąt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Łącznik prosty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Łącznik prosty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ostokąt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Łącznik prosty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numeru slajdu 5"/>
          <p:cNvSpPr>
            <a:spLocks noGrp="1"/>
          </p:cNvSpPr>
          <p:nvPr>
            <p:ph type="sldNum" sz="quarter" idx="12"/>
          </p:nvPr>
        </p:nvSpPr>
        <p:spPr bwMode="auto">
          <a:xfrm>
            <a:off x="1340616" y="4928702"/>
            <a:ext cx="609600" cy="517524"/>
          </a:xfrm>
        </p:spPr>
        <p:txBody>
          <a:bodyPr/>
          <a:lstStyle/>
          <a:p>
            <a:fld id="{2E4EC5DC-3A33-4D1E-8AFC-2892C2C2B91C}"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25CAB190-1AE3-456C-892C-0D143E07AEDE}" type="datetimeFigureOut">
              <a:rPr lang="pl-PL" smtClean="0"/>
              <a:pPr/>
              <a:t>2019-09-19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E4EC5DC-3A33-4D1E-8AFC-2892C2C2B91C}" type="slidenum">
              <a:rPr lang="pl-PL" smtClean="0"/>
              <a:pPr/>
              <a:t>‹#›</a:t>
            </a:fld>
            <a:endParaRPr lang="pl-PL"/>
          </a:p>
        </p:txBody>
      </p:sp>
      <p:sp>
        <p:nvSpPr>
          <p:cNvPr id="9" name="Symbol zastępczy zawartości 8"/>
          <p:cNvSpPr>
            <a:spLocks noGrp="1"/>
          </p:cNvSpPr>
          <p:nvPr>
            <p:ph sz="quarter" idx="1"/>
          </p:nvPr>
        </p:nvSpPr>
        <p:spPr>
          <a:xfrm>
            <a:off x="457200"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270248"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7543800" cy="1143000"/>
          </a:xfrm>
        </p:spPr>
        <p:txBody>
          <a:bodyPr anchor="b"/>
          <a:lstStyle>
            <a:lvl1pPr>
              <a:defRPr/>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25CAB190-1AE3-456C-892C-0D143E07AEDE}" type="datetimeFigureOut">
              <a:rPr lang="pl-PL" smtClean="0"/>
              <a:pPr/>
              <a:t>2019-09-19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E4EC5DC-3A33-4D1E-8AFC-2892C2C2B91C}" type="slidenum">
              <a:rPr lang="pl-PL" smtClean="0"/>
              <a:pPr/>
              <a:t>‹#›</a:t>
            </a:fld>
            <a:endParaRPr lang="pl-PL"/>
          </a:p>
        </p:txBody>
      </p:sp>
      <p:sp>
        <p:nvSpPr>
          <p:cNvPr id="11" name="Symbol zastępczy zawartości 10"/>
          <p:cNvSpPr>
            <a:spLocks noGrp="1"/>
          </p:cNvSpPr>
          <p:nvPr>
            <p:ph sz="quarter" idx="2"/>
          </p:nvPr>
        </p:nvSpPr>
        <p:spPr>
          <a:xfrm>
            <a:off x="457200"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371975"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teks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4" name="Symbol zastępczy teks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6" name="Symbol zastępczy daty 5"/>
          <p:cNvSpPr>
            <a:spLocks noGrp="1"/>
          </p:cNvSpPr>
          <p:nvPr>
            <p:ph type="dt" sz="half" idx="10"/>
          </p:nvPr>
        </p:nvSpPr>
        <p:spPr/>
        <p:txBody>
          <a:bodyPr rtlCol="0"/>
          <a:lstStyle/>
          <a:p>
            <a:fld id="{25CAB190-1AE3-456C-892C-0D143E07AEDE}" type="datetimeFigureOut">
              <a:rPr lang="pl-PL" smtClean="0"/>
              <a:pPr/>
              <a:t>2019-09-19</a:t>
            </a:fld>
            <a:endParaRPr lang="pl-PL"/>
          </a:p>
        </p:txBody>
      </p:sp>
      <p:sp>
        <p:nvSpPr>
          <p:cNvPr id="7" name="Symbol zastępczy numeru slajdu 6"/>
          <p:cNvSpPr>
            <a:spLocks noGrp="1"/>
          </p:cNvSpPr>
          <p:nvPr>
            <p:ph type="sldNum" sz="quarter" idx="11"/>
          </p:nvPr>
        </p:nvSpPr>
        <p:spPr/>
        <p:txBody>
          <a:bodyPr rtlCol="0"/>
          <a:lstStyle/>
          <a:p>
            <a:fld id="{2E4EC5DC-3A33-4D1E-8AFC-2892C2C2B91C}" type="slidenum">
              <a:rPr lang="pl-PL" smtClean="0"/>
              <a:pPr/>
              <a:t>‹#›</a:t>
            </a:fld>
            <a:endParaRPr lang="pl-PL"/>
          </a:p>
        </p:txBody>
      </p:sp>
      <p:sp>
        <p:nvSpPr>
          <p:cNvPr id="8" name="Symbol zastępczy stopki 7"/>
          <p:cNvSpPr>
            <a:spLocks noGrp="1"/>
          </p:cNvSpPr>
          <p:nvPr>
            <p:ph type="ftr" sz="quarter" idx="12"/>
          </p:nvPr>
        </p:nvSpPr>
        <p:spPr/>
        <p:txBody>
          <a:bodyPr rtlCol="0"/>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5CAB190-1AE3-456C-892C-0D143E07AEDE}" type="datetimeFigureOut">
              <a:rPr lang="pl-PL" smtClean="0"/>
              <a:pPr/>
              <a:t>2019-09-19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E4EC5DC-3A33-4D1E-8AFC-2892C2C2B91C}"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ytu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Łącznik prosty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Łącznik prosty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Łącznik prosty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ostokąt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ymbol zastępczy zawartości 17"/>
          <p:cNvSpPr>
            <a:spLocks noGrp="1"/>
          </p:cNvSpPr>
          <p:nvPr>
            <p:ph sz="quarter" idx="1"/>
          </p:nvPr>
        </p:nvSpPr>
        <p:spPr>
          <a:xfrm>
            <a:off x="304800" y="274320"/>
            <a:ext cx="5638800" cy="6327648"/>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4"/>
          </p:nvPr>
        </p:nvSpPr>
        <p:spPr/>
        <p:txBody>
          <a:bodyPr rtlCol="0"/>
          <a:lstStyle/>
          <a:p>
            <a:fld id="{25CAB190-1AE3-456C-892C-0D143E07AEDE}" type="datetimeFigureOut">
              <a:rPr lang="pl-PL" smtClean="0"/>
              <a:pPr/>
              <a:t>2019-09-19</a:t>
            </a:fld>
            <a:endParaRPr lang="pl-PL"/>
          </a:p>
        </p:txBody>
      </p:sp>
      <p:sp>
        <p:nvSpPr>
          <p:cNvPr id="22" name="Symbol zastępczy numeru slajdu 21"/>
          <p:cNvSpPr>
            <a:spLocks noGrp="1"/>
          </p:cNvSpPr>
          <p:nvPr>
            <p:ph type="sldNum" sz="quarter" idx="15"/>
          </p:nvPr>
        </p:nvSpPr>
        <p:spPr/>
        <p:txBody>
          <a:bodyPr rtlCol="0"/>
          <a:lstStyle/>
          <a:p>
            <a:fld id="{2E4EC5DC-3A33-4D1E-8AFC-2892C2C2B91C}" type="slidenum">
              <a:rPr lang="pl-PL" smtClean="0"/>
              <a:pPr/>
              <a:t>‹#›</a:t>
            </a:fld>
            <a:endParaRPr lang="pl-PL"/>
          </a:p>
        </p:txBody>
      </p:sp>
      <p:sp>
        <p:nvSpPr>
          <p:cNvPr id="23" name="Symbol zastępczy stopki 22"/>
          <p:cNvSpPr>
            <a:spLocks noGrp="1"/>
          </p:cNvSpPr>
          <p:nvPr>
            <p:ph type="ftr" sz="quarter" idx="16"/>
          </p:nvPr>
        </p:nvSpPr>
        <p:spPr/>
        <p:txBody>
          <a:bodyPr rtlCol="0"/>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Łącznik prosty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ytuł 1"/>
          <p:cNvSpPr>
            <a:spLocks noGrp="1"/>
          </p:cNvSpPr>
          <p:nvPr>
            <p:ph type="title"/>
          </p:nvPr>
        </p:nvSpPr>
        <p:spPr>
          <a:xfrm rot="5400000">
            <a:off x="3350133" y="3200400"/>
            <a:ext cx="6309360" cy="457200"/>
          </a:xfrm>
        </p:spPr>
        <p:txBody>
          <a:bodyPr anchor="b"/>
          <a:lstStyle>
            <a:lvl1pPr algn="l">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10" name="Łącznik prosty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ostokąt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Łącznik prosty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Łącznik prosty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Łącznik prosty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ymbol zastępczy daty 16"/>
          <p:cNvSpPr>
            <a:spLocks noGrp="1"/>
          </p:cNvSpPr>
          <p:nvPr>
            <p:ph type="dt" sz="half" idx="10"/>
          </p:nvPr>
        </p:nvSpPr>
        <p:spPr/>
        <p:txBody>
          <a:bodyPr rtlCol="0"/>
          <a:lstStyle/>
          <a:p>
            <a:fld id="{25CAB190-1AE3-456C-892C-0D143E07AEDE}" type="datetimeFigureOut">
              <a:rPr lang="pl-PL" smtClean="0"/>
              <a:pPr/>
              <a:t>2019-09-19</a:t>
            </a:fld>
            <a:endParaRPr lang="pl-PL"/>
          </a:p>
        </p:txBody>
      </p:sp>
      <p:sp>
        <p:nvSpPr>
          <p:cNvPr id="18" name="Symbol zastępczy numeru slajdu 17"/>
          <p:cNvSpPr>
            <a:spLocks noGrp="1"/>
          </p:cNvSpPr>
          <p:nvPr>
            <p:ph type="sldNum" sz="quarter" idx="11"/>
          </p:nvPr>
        </p:nvSpPr>
        <p:spPr/>
        <p:txBody>
          <a:bodyPr rtlCol="0"/>
          <a:lstStyle/>
          <a:p>
            <a:fld id="{2E4EC5DC-3A33-4D1E-8AFC-2892C2C2B91C}" type="slidenum">
              <a:rPr lang="pl-PL" smtClean="0"/>
              <a:pPr/>
              <a:t>‹#›</a:t>
            </a:fld>
            <a:endParaRPr lang="pl-PL"/>
          </a:p>
        </p:txBody>
      </p:sp>
      <p:sp>
        <p:nvSpPr>
          <p:cNvPr id="21" name="Symbol zastępczy stopki 20"/>
          <p:cNvSpPr>
            <a:spLocks noGrp="1"/>
          </p:cNvSpPr>
          <p:nvPr>
            <p:ph type="ftr" sz="quarter" idx="12"/>
          </p:nvPr>
        </p:nvSpPr>
        <p:spPr/>
        <p:txBody>
          <a:bodyPr rtlCol="0"/>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Łącznik prosty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ymbol zastępczy tytułu 21"/>
          <p:cNvSpPr>
            <a:spLocks noGrp="1"/>
          </p:cNvSpPr>
          <p:nvPr>
            <p:ph type="title"/>
          </p:nvPr>
        </p:nvSpPr>
        <p:spPr>
          <a:xfrm>
            <a:off x="457200" y="274638"/>
            <a:ext cx="7467600" cy="1143000"/>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5CAB190-1AE3-456C-892C-0D143E07AEDE}" type="datetimeFigureOut">
              <a:rPr lang="pl-PL" smtClean="0"/>
              <a:pPr/>
              <a:t>2019-09-19</a:t>
            </a:fld>
            <a:endParaRPr lang="pl-PL"/>
          </a:p>
        </p:txBody>
      </p:sp>
      <p:sp>
        <p:nvSpPr>
          <p:cNvPr id="3" name="Symbol zastępczy stopki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l-PL"/>
          </a:p>
        </p:txBody>
      </p:sp>
      <p:sp>
        <p:nvSpPr>
          <p:cNvPr id="7" name="Łącznik prosty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Łącznik prosty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ostokąt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ymbol zastępczy numeru slajd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E4EC5DC-3A33-4D1E-8AFC-2892C2C2B91C}"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42910" y="1428736"/>
            <a:ext cx="7772400" cy="1470025"/>
          </a:xfrm>
        </p:spPr>
        <p:txBody>
          <a:bodyPr/>
          <a:lstStyle/>
          <a:p>
            <a:r>
              <a:rPr lang="pl-PL" dirty="0" smtClean="0"/>
              <a:t>Komisja Gospodarki i Systemu Ekonomicznego OPZZ</a:t>
            </a:r>
            <a:endParaRPr lang="pl-PL" dirty="0"/>
          </a:p>
        </p:txBody>
      </p:sp>
      <p:sp>
        <p:nvSpPr>
          <p:cNvPr id="3" name="Podtytuł 2"/>
          <p:cNvSpPr>
            <a:spLocks noGrp="1"/>
          </p:cNvSpPr>
          <p:nvPr>
            <p:ph type="subTitle" idx="1"/>
          </p:nvPr>
        </p:nvSpPr>
        <p:spPr/>
        <p:txBody>
          <a:bodyPr/>
          <a:lstStyle/>
          <a:p>
            <a:r>
              <a:rPr lang="pl-PL" dirty="0" smtClean="0">
                <a:solidFill>
                  <a:srgbClr val="FF0000"/>
                </a:solidFill>
              </a:rPr>
              <a:t>Sytuacja Branży chemicznej w Polsce</a:t>
            </a:r>
            <a:r>
              <a:rPr lang="pl-PL" dirty="0" smtClean="0"/>
              <a:t>.</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lnSpcReduction="10000"/>
          </a:bodyPr>
          <a:lstStyle/>
          <a:p>
            <a:pPr>
              <a:buNone/>
            </a:pPr>
            <a:r>
              <a:rPr lang="pl-PL" dirty="0"/>
              <a:t>Wszechobecność produktów przemysłu </a:t>
            </a:r>
            <a:r>
              <a:rPr lang="pl-PL" dirty="0" smtClean="0"/>
              <a:t>chemicznego sprawia</a:t>
            </a:r>
            <a:r>
              <a:rPr lang="pl-PL" dirty="0"/>
              <a:t>, iż praktycznie wszystkie sektory gospodarki </a:t>
            </a:r>
            <a:r>
              <a:rPr lang="pl-PL" dirty="0" smtClean="0"/>
              <a:t>są z </a:t>
            </a:r>
            <a:r>
              <a:rPr lang="pl-PL" dirty="0"/>
              <a:t>nimi obecnie nierozerwalnie powiązane, m.in. </a:t>
            </a:r>
            <a:r>
              <a:rPr lang="pl-PL" dirty="0" smtClean="0"/>
              <a:t>Poprzez dostawy </a:t>
            </a:r>
            <a:r>
              <a:rPr lang="pl-PL" dirty="0"/>
              <a:t>komponentów bazujących na </a:t>
            </a:r>
            <a:r>
              <a:rPr lang="pl-PL" dirty="0" smtClean="0"/>
              <a:t>produktach chemicznych</a:t>
            </a:r>
            <a:r>
              <a:rPr lang="pl-PL" dirty="0"/>
              <a:t>, w tym petrochemii.</a:t>
            </a:r>
          </a:p>
          <a:p>
            <a:pPr>
              <a:buNone/>
            </a:pPr>
            <a:r>
              <a:rPr lang="pl-PL" dirty="0"/>
              <a:t>Produkty przemysłu chemicznego obecne są </a:t>
            </a:r>
            <a:r>
              <a:rPr lang="pl-PL" dirty="0" smtClean="0"/>
              <a:t>już praktycznie </a:t>
            </a:r>
            <a:r>
              <a:rPr lang="pl-PL" dirty="0"/>
              <a:t>w każdej dziedzinie życia, a </a:t>
            </a:r>
            <a:r>
              <a:rPr lang="pl-PL" dirty="0" smtClean="0"/>
              <a:t>większość nawet </a:t>
            </a:r>
            <a:r>
              <a:rPr lang="pl-PL" dirty="0"/>
              <a:t>prostych czynności wymaga ich wykorzystania </a:t>
            </a:r>
            <a:r>
              <a:rPr lang="pl-PL" dirty="0" smtClean="0"/>
              <a:t>często </a:t>
            </a:r>
            <a:r>
              <a:rPr lang="pl-PL" dirty="0"/>
              <a:t>nie mamy świadomości, że elementem </a:t>
            </a:r>
            <a:r>
              <a:rPr lang="pl-PL" dirty="0" smtClean="0"/>
              <a:t>picia porannej </a:t>
            </a:r>
            <a:r>
              <a:rPr lang="pl-PL" dirty="0"/>
              <a:t>kawy na wynos jest wieczko z </a:t>
            </a:r>
            <a:r>
              <a:rPr lang="pl-PL" dirty="0" smtClean="0"/>
              <a:t>polistyrenu, a </a:t>
            </a:r>
            <a:r>
              <a:rPr lang="pl-PL" dirty="0"/>
              <a:t>jakość mąki w pieczywie wynika pośrednio z </a:t>
            </a:r>
            <a:r>
              <a:rPr lang="pl-PL" dirty="0" smtClean="0"/>
              <a:t>nawozów stosowanych </a:t>
            </a:r>
            <a:r>
              <a:rPr lang="pl-PL" dirty="0"/>
              <a:t>w uprawach pszenicy czy żyta.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fontScale="92500" lnSpcReduction="10000"/>
          </a:bodyPr>
          <a:lstStyle/>
          <a:p>
            <a:pPr>
              <a:buNone/>
            </a:pPr>
            <a:r>
              <a:rPr lang="pl-PL" dirty="0"/>
              <a:t>W łańcuchu wartości przemysłu chemicznego w Polsce funkcjonują zarówno duzi producenci chemii masowej i </a:t>
            </a:r>
            <a:r>
              <a:rPr lang="pl-PL" dirty="0" smtClean="0"/>
              <a:t>paliw, jak </a:t>
            </a:r>
            <a:r>
              <a:rPr lang="pl-PL" dirty="0"/>
              <a:t>i mniejsze zakłady chemiczne, a działania sektora wspierane są przez krajowe instytuty naukowo-badawcze.</a:t>
            </a:r>
          </a:p>
          <a:p>
            <a:pPr>
              <a:buNone/>
            </a:pPr>
            <a:r>
              <a:rPr lang="pl-PL" dirty="0"/>
              <a:t>Pod względem przychodów oraz wolumenów produkcji segment chemiczny przemysłu chemicznego zdominowany </a:t>
            </a:r>
            <a:r>
              <a:rPr lang="pl-PL" dirty="0" smtClean="0"/>
              <a:t>jest przez </a:t>
            </a:r>
            <a:r>
              <a:rPr lang="pl-PL" dirty="0"/>
              <a:t>duże podmioty produkujące głównie </a:t>
            </a:r>
            <a:r>
              <a:rPr lang="pl-PL" dirty="0" err="1"/>
              <a:t>wysokotonażowe</a:t>
            </a:r>
            <a:r>
              <a:rPr lang="pl-PL" dirty="0"/>
              <a:t> chemikalia w formach podstawowych oraz </a:t>
            </a:r>
            <a:r>
              <a:rPr lang="pl-PL" dirty="0" smtClean="0"/>
              <a:t>producentów opon </a:t>
            </a:r>
            <a:r>
              <a:rPr lang="pl-PL" dirty="0"/>
              <a:t>– łączne przychody 8 największych grup chemicznych stanowią ok. 1/3 wartości produkcji chemicznej.</a:t>
            </a:r>
          </a:p>
          <a:p>
            <a:pPr>
              <a:buNone/>
            </a:pPr>
            <a:r>
              <a:rPr lang="pl-PL" dirty="0"/>
              <a:t>Na pozostałe 2/3 rynku składa się ponad 10 tysięcy mniejszych podmiotów, głównie z </a:t>
            </a:r>
            <a:r>
              <a:rPr lang="pl-PL" dirty="0" smtClean="0"/>
              <a:t>obszar przetwórstwa</a:t>
            </a:r>
            <a:r>
              <a:rPr lang="pl-PL" dirty="0"/>
              <a:t> </a:t>
            </a:r>
            <a:r>
              <a:rPr lang="pl-PL" dirty="0" smtClean="0"/>
              <a:t>chemicznego</a:t>
            </a:r>
            <a:r>
              <a:rPr lang="pl-PL" dirty="0"/>
              <a:t>. </a:t>
            </a:r>
            <a:endParaRPr lang="pl-PL" dirty="0" smtClean="0"/>
          </a:p>
          <a:p>
            <a:endParaRPr lang="pl-PL" dirty="0" smtClean="0"/>
          </a:p>
          <a:p>
            <a:endParaRPr lang="pl-PL"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
            </a:r>
            <a:br>
              <a:rPr lang="pl-PL" dirty="0" smtClean="0"/>
            </a:br>
            <a:endParaRPr lang="pl-PL" dirty="0"/>
          </a:p>
        </p:txBody>
      </p:sp>
      <p:sp>
        <p:nvSpPr>
          <p:cNvPr id="3" name="Symbol zastępczy zawartości 2"/>
          <p:cNvSpPr>
            <a:spLocks noGrp="1"/>
          </p:cNvSpPr>
          <p:nvPr>
            <p:ph sz="quarter" idx="1"/>
          </p:nvPr>
        </p:nvSpPr>
        <p:spPr/>
        <p:txBody>
          <a:bodyPr>
            <a:normAutofit fontScale="55000" lnSpcReduction="20000"/>
          </a:bodyPr>
          <a:lstStyle/>
          <a:p>
            <a:r>
              <a:rPr lang="pl-PL" dirty="0" smtClean="0"/>
              <a:t>W segmencie paliw przemysłu chemicznego dominują dwa największe podmioty – PKN ORLEN i </a:t>
            </a:r>
            <a:r>
              <a:rPr lang="pl-PL" dirty="0" err="1" smtClean="0"/>
              <a:t>Lotos</a:t>
            </a:r>
            <a:r>
              <a:rPr lang="pl-PL" dirty="0" smtClean="0"/>
              <a:t>.</a:t>
            </a:r>
          </a:p>
          <a:p>
            <a:r>
              <a:rPr lang="pl-PL" dirty="0" smtClean="0"/>
              <a:t>Największą spółką przemysłu chemicznego w Polsce jest PKN ORLEN, którego łączne skonsolidowane przychody</a:t>
            </a:r>
          </a:p>
          <a:p>
            <a:r>
              <a:rPr lang="pl-PL" dirty="0" smtClean="0"/>
              <a:t>w 2015 r. wyniosły ponad 88 mld PLN. Głównym obszarem działalności </a:t>
            </a:r>
            <a:r>
              <a:rPr lang="pl-PL" dirty="0" err="1" smtClean="0"/>
              <a:t>Grupy</a:t>
            </a:r>
            <a:r>
              <a:rPr lang="pl-PL" dirty="0" smtClean="0"/>
              <a:t> PKN ORLEN jest produkcja i sprzedaż</a:t>
            </a:r>
          </a:p>
          <a:p>
            <a:r>
              <a:rPr lang="pl-PL" dirty="0" smtClean="0"/>
              <a:t>paliw, drugim pod względem wielkości obszarem jest produkcja petrochemiczna i chemiczna, prowadzona w Polsce</a:t>
            </a:r>
          </a:p>
          <a:p>
            <a:r>
              <a:rPr lang="pl-PL" dirty="0" smtClean="0"/>
              <a:t>i Czechach. Przychody PKN ORLEN oraz krajowych spółek zależnych z segmentu petrochemii wyniosły w 2015 r.</a:t>
            </a:r>
          </a:p>
          <a:p>
            <a:r>
              <a:rPr lang="pl-PL" dirty="0" smtClean="0"/>
              <a:t>ok. 11 mld PLN. Przychody </a:t>
            </a:r>
            <a:r>
              <a:rPr lang="pl-PL" dirty="0" err="1" smtClean="0"/>
              <a:t>Grupy</a:t>
            </a:r>
            <a:r>
              <a:rPr lang="pl-PL" dirty="0" smtClean="0"/>
              <a:t> </a:t>
            </a:r>
            <a:r>
              <a:rPr lang="pl-PL" dirty="0" err="1" smtClean="0"/>
              <a:t>Lotos</a:t>
            </a:r>
            <a:r>
              <a:rPr lang="pl-PL" dirty="0" smtClean="0"/>
              <a:t>, niecałe 23 mld PLN w 2015 r., generowane były głównie ze sprzedaży paliw.</a:t>
            </a:r>
          </a:p>
          <a:p>
            <a:r>
              <a:rPr lang="pl-PL" dirty="0" smtClean="0"/>
              <a:t>Kolejną pod względem wielkości spółką przemysłu chemicznego w Polsce (10 mld PLN przychodów w 2015 r.),</a:t>
            </a:r>
          </a:p>
          <a:p>
            <a:r>
              <a:rPr lang="pl-PL" dirty="0" smtClean="0"/>
              <a:t>zajmującą się przede wszystkim produkcją nawozów, tworzyw i innych chemikaliów masowych jest Grupa Azoty,</a:t>
            </a:r>
          </a:p>
          <a:p>
            <a:r>
              <a:rPr lang="pl-PL" dirty="0" smtClean="0"/>
              <a:t>utworzona w wyniku konsolidacji czterech spółek Wielkiej Syntezy Chemicznej.</a:t>
            </a:r>
          </a:p>
          <a:p>
            <a:r>
              <a:rPr lang="pl-PL" dirty="0" smtClean="0"/>
              <a:t>W przemyśle chemicznym w Polsce duże znaczenie mają również prywatne krajowe spółki chemiczne </a:t>
            </a:r>
            <a:r>
              <a:rPr lang="pl-PL" dirty="0" err="1" smtClean="0"/>
              <a:t>Synthos</a:t>
            </a:r>
            <a:r>
              <a:rPr lang="pl-PL" dirty="0" smtClean="0"/>
              <a:t>, Ciech</a:t>
            </a:r>
          </a:p>
          <a:p>
            <a:r>
              <a:rPr lang="pl-PL" dirty="0" smtClean="0"/>
              <a:t>oraz PCC Rokita, a także zakłady produkcji opon, należące do międzynarodowych koncernów Michelin, Bridgestone</a:t>
            </a:r>
          </a:p>
          <a:p>
            <a:r>
              <a:rPr lang="pl-PL" dirty="0" smtClean="0"/>
              <a:t>i Goodyear (Dębica). Ważną rolę odgrywają również zagraniczni producenci oferujący swoje produkty w Polsce</a:t>
            </a:r>
          </a:p>
          <a:p>
            <a:r>
              <a:rPr lang="pl-PL" dirty="0" smtClean="0"/>
              <a:t>(np. BASF, Bayer).</a:t>
            </a:r>
          </a:p>
          <a:p>
            <a:endParaRPr lang="pl-PL" dirty="0"/>
          </a:p>
        </p:txBody>
      </p:sp>
      <p:sp>
        <p:nvSpPr>
          <p:cNvPr id="4" name="Prostokąt 3"/>
          <p:cNvSpPr/>
          <p:nvPr/>
        </p:nvSpPr>
        <p:spPr>
          <a:xfrm>
            <a:off x="1214414" y="857232"/>
            <a:ext cx="4163319" cy="369332"/>
          </a:xfrm>
          <a:prstGeom prst="rect">
            <a:avLst/>
          </a:prstGeom>
        </p:spPr>
        <p:txBody>
          <a:bodyPr wrap="square">
            <a:spAutoFit/>
          </a:bodyPr>
          <a:lstStyle/>
          <a:p>
            <a:r>
              <a:rPr lang="pl-PL" dirty="0" smtClean="0"/>
              <a:t>Sytuacja Branży chemicznej w Polsce</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r>
              <a:rPr lang="pl-PL" b="1" dirty="0" smtClean="0"/>
              <a:t>Z </a:t>
            </a:r>
            <a:r>
              <a:rPr lang="pl-PL" b="1" dirty="0"/>
              <a:t>uwagi na uwarunkowania Polski w zakresie posiadanych </a:t>
            </a:r>
            <a:r>
              <a:rPr lang="pl-PL" b="1" dirty="0" smtClean="0"/>
              <a:t>złóż i </a:t>
            </a:r>
            <a:r>
              <a:rPr lang="pl-PL" b="1" dirty="0"/>
              <a:t>prowadzonej </a:t>
            </a:r>
            <a:r>
              <a:rPr lang="pl-PL" b="1" dirty="0" err="1"/>
              <a:t>eksplotacji</a:t>
            </a:r>
            <a:r>
              <a:rPr lang="pl-PL" b="1" dirty="0"/>
              <a:t> surowców naturalnych do </a:t>
            </a:r>
            <a:r>
              <a:rPr lang="pl-PL" b="1" dirty="0" smtClean="0"/>
              <a:t>produkcji chemicznej</a:t>
            </a:r>
            <a:r>
              <a:rPr lang="pl-PL" b="1" dirty="0"/>
              <a:t>, przedsiębiorstwa przemysłu chemicznego są w </a:t>
            </a:r>
            <a:r>
              <a:rPr lang="pl-PL" b="1" dirty="0" smtClean="0"/>
              <a:t>dużej mierze </a:t>
            </a:r>
            <a:r>
              <a:rPr lang="pl-PL" b="1" dirty="0"/>
              <a:t>uzależnione od bazy surowcowej pochodzącej spoza </a:t>
            </a:r>
            <a:r>
              <a:rPr lang="pl-PL" b="1" dirty="0" smtClean="0"/>
              <a:t>granic naszego </a:t>
            </a:r>
            <a:r>
              <a:rPr lang="pl-PL" b="1" dirty="0"/>
              <a:t>kraju.</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fontScale="47500" lnSpcReduction="20000"/>
          </a:bodyPr>
          <a:lstStyle/>
          <a:p>
            <a:r>
              <a:rPr lang="pl-PL" dirty="0"/>
              <a:t>Handel zagraniczny odgrywa bardzo ważną rolę w przemyśle chemicznym w Polsce. Duża część produktów</a:t>
            </a:r>
          </a:p>
          <a:p>
            <a:r>
              <a:rPr lang="pl-PL" dirty="0"/>
              <a:t>i półproduktów jest importowana w celu przetworzenia i zużycia w kraju lub ponownego eksportu do odbiorców</a:t>
            </a:r>
          </a:p>
          <a:p>
            <a:r>
              <a:rPr lang="pl-PL" dirty="0"/>
              <a:t>zlokalizowanych za granicą.</a:t>
            </a:r>
          </a:p>
          <a:p>
            <a:r>
              <a:rPr lang="pl-PL" dirty="0"/>
              <a:t>W ostatnich latach w obszarze przetwórstwa chemicznego szybszy rozwój eksportu niż importu pozwolił na przejście</a:t>
            </a:r>
          </a:p>
          <a:p>
            <a:r>
              <a:rPr lang="pl-PL" dirty="0"/>
              <a:t>z deficytu do nadwyżki wymiany handlowej. Pojawienie się dodatniego salda wymiany handlowej przetwórstwa</a:t>
            </a:r>
          </a:p>
          <a:p>
            <a:r>
              <a:rPr lang="pl-PL" dirty="0"/>
              <a:t>chemicznego w połączeniu z obserwowanym pogłębianiem się ujemnego salda w obszarze chemii masowej może</a:t>
            </a:r>
          </a:p>
          <a:p>
            <a:r>
              <a:rPr lang="pl-PL" dirty="0"/>
              <a:t>świadczyć o rozwoju przemysłu przetwórstwa chemicznego ukierunkowanego na eksport. W obszarze chemii</a:t>
            </a:r>
          </a:p>
          <a:p>
            <a:r>
              <a:rPr lang="pl-PL" dirty="0" err="1"/>
              <a:t>niskotonażowej</a:t>
            </a:r>
            <a:r>
              <a:rPr lang="pl-PL" dirty="0"/>
              <a:t> obserwowany jest zmniejszający się deficyt.</a:t>
            </a:r>
          </a:p>
          <a:p>
            <a:r>
              <a:rPr lang="pl-PL" dirty="0"/>
              <a:t>Szczegółowa analiza wskazuje, że sztandarowym produktem eksportowym obszarów chemii masowej</a:t>
            </a:r>
          </a:p>
          <a:p>
            <a:r>
              <a:rPr lang="pl-PL" dirty="0"/>
              <a:t>i przetwórstwa chemicznego są wyroby z kauczuku syntetycznego (m.in.: opony, produkty gumowe),</a:t>
            </a:r>
          </a:p>
          <a:p>
            <a:r>
              <a:rPr lang="pl-PL" dirty="0"/>
              <a:t>których nadwyżka eksportu nad importem w 2016 r. wyniosła ponad 5,5 mld PLN. Największą nadwyżkę w obszarze</a:t>
            </a:r>
          </a:p>
          <a:p>
            <a:r>
              <a:rPr lang="pl-PL" dirty="0"/>
              <a:t>chemii </a:t>
            </a:r>
            <a:r>
              <a:rPr lang="pl-PL" dirty="0" err="1"/>
              <a:t>niskotonażowej</a:t>
            </a:r>
            <a:r>
              <a:rPr lang="pl-PL" dirty="0"/>
              <a:t> osiągały wyroby kosmetyczne oraz mydła i detergenty (6,4 mld PLN). Pozostałe </a:t>
            </a:r>
            <a:r>
              <a:rPr lang="pl-PL" dirty="0" err="1"/>
              <a:t>grupy</a:t>
            </a:r>
            <a:endParaRPr lang="pl-PL" dirty="0"/>
          </a:p>
          <a:p>
            <a:r>
              <a:rPr lang="pl-PL" dirty="0"/>
              <a:t>wyrobów, które w 2016 r. uzyskały nadwyżkę handlową, to wyroby z tworzyw sztucznych oraz gazy techniczne.</a:t>
            </a:r>
          </a:p>
          <a:p>
            <a:r>
              <a:rPr lang="pl-PL" dirty="0"/>
              <a:t>Grupami produktów o największym ujemnym saldzie handlowym w 2016 roku były: tworzywa sztuczne w formach</a:t>
            </a:r>
          </a:p>
          <a:p>
            <a:r>
              <a:rPr lang="pl-PL" dirty="0"/>
              <a:t>podstawowych, farmaceutyki i pozostałe podstawowe chemikalia organiczne oraz farby, lakiery i kleje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lstStyle/>
          <a:p>
            <a:pPr>
              <a:buNone/>
            </a:pPr>
            <a:endParaRPr lang="pl-PL" b="1" dirty="0" smtClean="0"/>
          </a:p>
          <a:p>
            <a:pPr>
              <a:buNone/>
            </a:pPr>
            <a:endParaRPr lang="pl-PL" b="1" dirty="0" smtClean="0"/>
          </a:p>
          <a:p>
            <a:pPr>
              <a:buNone/>
            </a:pPr>
            <a:r>
              <a:rPr lang="pl-PL" b="1" dirty="0" smtClean="0"/>
              <a:t>Nakłady </a:t>
            </a:r>
            <a:r>
              <a:rPr lang="pl-PL" b="1" dirty="0"/>
              <a:t>inwestycyjne w </a:t>
            </a:r>
            <a:r>
              <a:rPr lang="pl-PL" b="1" dirty="0" smtClean="0"/>
              <a:t>przemyśle chemicznym </a:t>
            </a:r>
            <a:r>
              <a:rPr lang="pl-PL" b="1" dirty="0"/>
              <a:t>w Polsce na </a:t>
            </a:r>
            <a:r>
              <a:rPr lang="pl-PL" b="1" dirty="0" smtClean="0"/>
              <a:t>poziomie 8,8 </a:t>
            </a:r>
            <a:r>
              <a:rPr lang="pl-PL" b="1" dirty="0"/>
              <a:t>mld PLN stanowiły w 2015 </a:t>
            </a:r>
            <a:r>
              <a:rPr lang="pl-PL" b="1" dirty="0" smtClean="0"/>
              <a:t>roku ponad </a:t>
            </a:r>
            <a:r>
              <a:rPr lang="pl-PL" b="1" dirty="0"/>
              <a:t>8% łącznych </a:t>
            </a:r>
            <a:r>
              <a:rPr lang="pl-PL" b="1" dirty="0" smtClean="0"/>
              <a:t>nakładów inwestycyjnych </a:t>
            </a:r>
            <a:r>
              <a:rPr lang="pl-PL" b="1" dirty="0"/>
              <a:t>poniesionych w </a:t>
            </a:r>
            <a:r>
              <a:rPr lang="pl-PL" b="1" dirty="0" smtClean="0"/>
              <a:t>tym okresie </a:t>
            </a:r>
            <a:r>
              <a:rPr lang="pl-PL" b="1" dirty="0"/>
              <a:t>w całym </a:t>
            </a:r>
            <a:r>
              <a:rPr lang="pl-PL" b="1" dirty="0" smtClean="0"/>
              <a:t>przemyśle krajowym</a:t>
            </a:r>
            <a:r>
              <a:rPr lang="pl-PL" b="1" dirty="0"/>
              <a:t>.</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endParaRPr lang="pl-PL" b="1" dirty="0" smtClean="0"/>
          </a:p>
          <a:p>
            <a:pPr>
              <a:buNone/>
            </a:pPr>
            <a:r>
              <a:rPr lang="pl-PL" b="1" dirty="0" smtClean="0"/>
              <a:t>Obszar </a:t>
            </a:r>
            <a:r>
              <a:rPr lang="pl-PL" b="1" dirty="0"/>
              <a:t>badań i </a:t>
            </a:r>
            <a:r>
              <a:rPr lang="pl-PL" b="1" dirty="0" smtClean="0"/>
              <a:t>rozwoju jest </a:t>
            </a:r>
            <a:r>
              <a:rPr lang="pl-PL" b="1" dirty="0"/>
              <a:t>kluczowy dla </a:t>
            </a:r>
            <a:r>
              <a:rPr lang="pl-PL" b="1" dirty="0" smtClean="0"/>
              <a:t>rozwoju przedsiębiorstw przemysłu chemicznego </a:t>
            </a:r>
            <a:r>
              <a:rPr lang="pl-PL" b="1" dirty="0"/>
              <a:t>w </a:t>
            </a:r>
            <a:r>
              <a:rPr lang="pl-PL" b="1" dirty="0" smtClean="0"/>
              <a:t>Polsce, a </a:t>
            </a:r>
            <a:r>
              <a:rPr lang="pl-PL" b="1" dirty="0"/>
              <a:t>jednym z </a:t>
            </a:r>
            <a:r>
              <a:rPr lang="pl-PL" b="1" dirty="0" smtClean="0"/>
              <a:t>kluczowych czynników wpływających na </a:t>
            </a:r>
            <a:r>
              <a:rPr lang="pl-PL" b="1" dirty="0"/>
              <a:t>decyzję o </a:t>
            </a:r>
            <a:r>
              <a:rPr lang="pl-PL" b="1" dirty="0" smtClean="0"/>
              <a:t>rozpoczęciu realizacji </a:t>
            </a:r>
            <a:r>
              <a:rPr lang="pl-PL" b="1" dirty="0"/>
              <a:t>projektów </a:t>
            </a:r>
            <a:r>
              <a:rPr lang="pl-PL" b="1" dirty="0" err="1" smtClean="0"/>
              <a:t>B+R</a:t>
            </a:r>
            <a:r>
              <a:rPr lang="pl-PL" b="1" dirty="0"/>
              <a:t> </a:t>
            </a:r>
            <a:r>
              <a:rPr lang="pl-PL" b="1" dirty="0" smtClean="0"/>
              <a:t>jest </a:t>
            </a:r>
            <a:r>
              <a:rPr lang="pl-PL" b="1" dirty="0"/>
              <a:t>pozyskanie </a:t>
            </a:r>
            <a:r>
              <a:rPr lang="pl-PL" b="1" dirty="0" smtClean="0"/>
              <a:t>przez organizację zewnętrznego źródła </a:t>
            </a:r>
            <a:r>
              <a:rPr lang="pl-PL" b="1" dirty="0"/>
              <a:t>finansowania.</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fontScale="77500" lnSpcReduction="20000"/>
          </a:bodyPr>
          <a:lstStyle/>
          <a:p>
            <a:pPr>
              <a:buNone/>
            </a:pPr>
            <a:r>
              <a:rPr lang="pl-PL" dirty="0"/>
              <a:t>Po znacznym spadku wydatków na </a:t>
            </a:r>
            <a:r>
              <a:rPr lang="pl-PL" dirty="0" smtClean="0"/>
              <a:t>działalność innowacyjną </a:t>
            </a:r>
            <a:r>
              <a:rPr lang="pl-PL" dirty="0"/>
              <a:t>w segmencie chemicznym (bez </a:t>
            </a:r>
            <a:r>
              <a:rPr lang="pl-PL" dirty="0" smtClean="0"/>
              <a:t>produkcji wyrobów </a:t>
            </a:r>
            <a:r>
              <a:rPr lang="pl-PL" dirty="0"/>
              <a:t>farmaceutycznych) w latach </a:t>
            </a:r>
            <a:r>
              <a:rPr lang="pl-PL" dirty="0" smtClean="0"/>
              <a:t>2010-2013, od </a:t>
            </a:r>
            <a:r>
              <a:rPr lang="pl-PL" dirty="0"/>
              <a:t>2014 obserwowany jest trend </a:t>
            </a:r>
            <a:r>
              <a:rPr lang="pl-PL" dirty="0" smtClean="0"/>
              <a:t>zwiększania nakładów </a:t>
            </a:r>
            <a:r>
              <a:rPr lang="pl-PL" dirty="0"/>
              <a:t>w tym obszarze.</a:t>
            </a:r>
          </a:p>
          <a:p>
            <a:pPr>
              <a:buNone/>
            </a:pPr>
            <a:r>
              <a:rPr lang="pl-PL" dirty="0"/>
              <a:t>W latach 2013-2015 obszary szeroko </a:t>
            </a:r>
            <a:r>
              <a:rPr lang="pl-PL" dirty="0" smtClean="0"/>
              <a:t>rozumianego przemysłu </a:t>
            </a:r>
            <a:r>
              <a:rPr lang="pl-PL" dirty="0"/>
              <a:t>chemicznego (produkty rafinacji </a:t>
            </a:r>
            <a:r>
              <a:rPr lang="pl-PL" dirty="0" smtClean="0"/>
              <a:t>ropy naftowej</a:t>
            </a:r>
            <a:r>
              <a:rPr lang="pl-PL" dirty="0"/>
              <a:t>, produkcja wyrobów </a:t>
            </a:r>
            <a:r>
              <a:rPr lang="pl-PL" dirty="0" smtClean="0"/>
              <a:t>farmaceutycznych i </a:t>
            </a:r>
            <a:r>
              <a:rPr lang="pl-PL" dirty="0"/>
              <a:t>produkcja wyrobów chemicznych) były </a:t>
            </a:r>
            <a:r>
              <a:rPr lang="pl-PL" dirty="0" smtClean="0"/>
              <a:t>obszarami, w </a:t>
            </a:r>
            <a:r>
              <a:rPr lang="pl-PL" dirty="0"/>
              <a:t>których odsetek firm wprowadzających </a:t>
            </a:r>
            <a:r>
              <a:rPr lang="pl-PL" dirty="0" smtClean="0"/>
              <a:t>nowe lub </a:t>
            </a:r>
            <a:r>
              <a:rPr lang="pl-PL" dirty="0"/>
              <a:t>istotnie ulepszone produkty oraz procesy </a:t>
            </a:r>
            <a:r>
              <a:rPr lang="pl-PL" dirty="0" smtClean="0"/>
              <a:t>był najwyższy </a:t>
            </a:r>
            <a:r>
              <a:rPr lang="pl-PL" dirty="0"/>
              <a:t>ze wszystkich sektorów </a:t>
            </a:r>
            <a:r>
              <a:rPr lang="pl-PL" dirty="0" smtClean="0"/>
              <a:t>polskiego przemysłu </a:t>
            </a:r>
            <a:r>
              <a:rPr lang="pl-PL" dirty="0"/>
              <a:t>przetwórczego.</a:t>
            </a:r>
          </a:p>
          <a:p>
            <a:pPr>
              <a:buNone/>
            </a:pPr>
            <a:r>
              <a:rPr lang="pl-PL" dirty="0"/>
              <a:t>Nadal jednak skala oraz udział </a:t>
            </a:r>
            <a:r>
              <a:rPr lang="pl-PL" dirty="0" smtClean="0"/>
              <a:t>wydatków na </a:t>
            </a:r>
            <a:r>
              <a:rPr lang="pl-PL" dirty="0"/>
              <a:t>innowacje w polskim przemyśle chemicznym </a:t>
            </a:r>
            <a:r>
              <a:rPr lang="pl-PL" dirty="0" smtClean="0"/>
              <a:t>są niższe </a:t>
            </a:r>
            <a:r>
              <a:rPr lang="pl-PL" dirty="0"/>
              <a:t>niż światowych liderów w tej dziedzinie.</a:t>
            </a:r>
          </a:p>
          <a:p>
            <a:pPr>
              <a:buNone/>
            </a:pPr>
            <a:r>
              <a:rPr lang="pl-PL" dirty="0"/>
              <a:t>Między innymi dlatego oraz mając na </a:t>
            </a:r>
            <a:r>
              <a:rPr lang="pl-PL" dirty="0" smtClean="0"/>
              <a:t>uwadze, iż </a:t>
            </a:r>
            <a:r>
              <a:rPr lang="pl-PL" dirty="0"/>
              <a:t>obszar badawczo-rozwojowy w </a:t>
            </a:r>
            <a:r>
              <a:rPr lang="pl-PL" dirty="0" smtClean="0"/>
              <a:t>przemyśle chemicznym </a:t>
            </a:r>
            <a:r>
              <a:rPr lang="pl-PL" dirty="0"/>
              <a:t>jest bardzo kapitałochłonny, </a:t>
            </a:r>
            <a:r>
              <a:rPr lang="pl-PL" dirty="0" smtClean="0"/>
              <a:t>działania innowacyjne </a:t>
            </a:r>
            <a:r>
              <a:rPr lang="pl-PL" dirty="0"/>
              <a:t>w polskiej chemii od 2015 </a:t>
            </a:r>
            <a:r>
              <a:rPr lang="pl-PL" dirty="0" smtClean="0"/>
              <a:t>roku wspierane </a:t>
            </a:r>
            <a:r>
              <a:rPr lang="pl-PL" dirty="0"/>
              <a:t>są dedykowanym Programem </a:t>
            </a:r>
            <a:r>
              <a:rPr lang="pl-PL" dirty="0" smtClean="0"/>
              <a:t>Sektorowym INNOCHEM</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endParaRPr lang="pl-PL" b="1" dirty="0" smtClean="0"/>
          </a:p>
          <a:p>
            <a:pPr>
              <a:buNone/>
            </a:pPr>
            <a:r>
              <a:rPr lang="pl-PL" b="1" dirty="0" smtClean="0"/>
              <a:t>Program INNOCHEM stanowi </a:t>
            </a:r>
            <a:r>
              <a:rPr lang="pl-PL" b="1" dirty="0"/>
              <a:t>istotne </a:t>
            </a:r>
            <a:r>
              <a:rPr lang="pl-PL" b="1" dirty="0" smtClean="0"/>
              <a:t>źródło wsparcia </a:t>
            </a:r>
            <a:r>
              <a:rPr lang="pl-PL" b="1" dirty="0"/>
              <a:t>dla </a:t>
            </a:r>
            <a:r>
              <a:rPr lang="pl-PL" b="1" dirty="0" smtClean="0"/>
              <a:t>projektów innowacyjnych przemysłu chemicznego </a:t>
            </a:r>
            <a:r>
              <a:rPr lang="pl-PL" b="1" dirty="0"/>
              <a:t>w </a:t>
            </a:r>
            <a:r>
              <a:rPr lang="pl-PL" b="1" dirty="0" smtClean="0"/>
              <a:t>Polsce, niezależnie </a:t>
            </a:r>
            <a:r>
              <a:rPr lang="pl-PL" b="1" dirty="0"/>
              <a:t>od </a:t>
            </a:r>
            <a:r>
              <a:rPr lang="pl-PL" b="1" dirty="0" smtClean="0"/>
              <a:t>wielkości podmiotu </a:t>
            </a:r>
            <a:r>
              <a:rPr lang="pl-PL" b="1" dirty="0"/>
              <a:t>oraz </a:t>
            </a:r>
            <a:r>
              <a:rPr lang="pl-PL" b="1" dirty="0" smtClean="0"/>
              <a:t>jego lokalizacji </a:t>
            </a:r>
            <a:r>
              <a:rPr lang="pl-PL" b="1" dirty="0"/>
              <a:t>geograficznej</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endParaRPr lang="pl-PL" b="1" dirty="0" smtClean="0"/>
          </a:p>
          <a:p>
            <a:pPr>
              <a:buNone/>
            </a:pPr>
            <a:r>
              <a:rPr lang="pl-PL" b="1" dirty="0" smtClean="0"/>
              <a:t>Ze </a:t>
            </a:r>
            <a:r>
              <a:rPr lang="pl-PL" b="1" dirty="0"/>
              <a:t>względu na swój </a:t>
            </a:r>
            <a:r>
              <a:rPr lang="pl-PL" b="1" dirty="0" smtClean="0"/>
              <a:t>charakter, przemysł </a:t>
            </a:r>
            <a:r>
              <a:rPr lang="pl-PL" b="1" dirty="0"/>
              <a:t>chemiczny jest </a:t>
            </a:r>
            <a:r>
              <a:rPr lang="pl-PL" b="1" dirty="0" smtClean="0"/>
              <a:t>obecnie rynkiem </a:t>
            </a:r>
            <a:r>
              <a:rPr lang="pl-PL" b="1" dirty="0"/>
              <a:t>globalnym, na </a:t>
            </a:r>
            <a:r>
              <a:rPr lang="pl-PL" b="1" dirty="0" smtClean="0"/>
              <a:t>którym konkurują przedsiębiorstwa z </a:t>
            </a:r>
            <a:r>
              <a:rPr lang="pl-PL" b="1" dirty="0"/>
              <a:t>całego świata. Aby </a:t>
            </a:r>
            <a:r>
              <a:rPr lang="pl-PL" b="1" dirty="0" smtClean="0"/>
              <a:t>efektywnie walczyć </a:t>
            </a:r>
            <a:r>
              <a:rPr lang="pl-PL" b="1" dirty="0"/>
              <a:t>o klientów, </a:t>
            </a:r>
            <a:r>
              <a:rPr lang="pl-PL" b="1" dirty="0" smtClean="0"/>
              <a:t>należy rozumieć </a:t>
            </a:r>
            <a:r>
              <a:rPr lang="pl-PL" b="1" dirty="0"/>
              <a:t>nie tylko </a:t>
            </a:r>
            <a:r>
              <a:rPr lang="pl-PL" b="1" dirty="0" smtClean="0"/>
              <a:t>trendy lokalne</a:t>
            </a:r>
            <a:r>
              <a:rPr lang="pl-PL" b="1" dirty="0"/>
              <a:t>, ale również mieć </a:t>
            </a:r>
            <a:r>
              <a:rPr lang="pl-PL" b="1" dirty="0" smtClean="0"/>
              <a:t>szerszą – </a:t>
            </a:r>
            <a:r>
              <a:rPr lang="pl-PL" b="1" dirty="0"/>
              <a:t>globalną – perspektywę.</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lnSpcReduction="10000"/>
          </a:bodyPr>
          <a:lstStyle/>
          <a:p>
            <a:pPr>
              <a:buNone/>
            </a:pPr>
            <a:r>
              <a:rPr lang="pl-PL" b="1" dirty="0"/>
              <a:t>Przemysł chemiczny w Polsce jest drugim pod względem wartości produkcji </a:t>
            </a:r>
            <a:r>
              <a:rPr lang="pl-PL" b="1" dirty="0" smtClean="0"/>
              <a:t>sprzedanej oraz </a:t>
            </a:r>
            <a:r>
              <a:rPr lang="pl-PL" b="1" dirty="0"/>
              <a:t>trzecim pod względem zatrudnienia sektorem przemysłowym w Polsce. </a:t>
            </a:r>
            <a:endParaRPr lang="pl-PL" b="1" dirty="0" smtClean="0"/>
          </a:p>
          <a:p>
            <a:pPr>
              <a:buNone/>
            </a:pPr>
            <a:r>
              <a:rPr lang="pl-PL" dirty="0" smtClean="0"/>
              <a:t>Na </a:t>
            </a:r>
            <a:r>
              <a:rPr lang="pl-PL" dirty="0"/>
              <a:t>sektor składa </a:t>
            </a:r>
            <a:r>
              <a:rPr lang="pl-PL" dirty="0" smtClean="0"/>
              <a:t>się:</a:t>
            </a:r>
            <a:endParaRPr lang="pl-PL" dirty="0"/>
          </a:p>
          <a:p>
            <a:r>
              <a:rPr lang="pl-PL" dirty="0"/>
              <a:t>ponad 10 tysięcy podmiotów o różnej wielkości i specjalizacji – od dużych zintegrowanych </a:t>
            </a:r>
            <a:r>
              <a:rPr lang="pl-PL" dirty="0" smtClean="0"/>
              <a:t>grup chemicznych </a:t>
            </a:r>
            <a:r>
              <a:rPr lang="pl-PL" dirty="0"/>
              <a:t>po średnie i małe zakłady przetwórstwa chemicznego</a:t>
            </a:r>
            <a:r>
              <a:rPr lang="pl-PL" dirty="0" smtClean="0"/>
              <a:t>.</a:t>
            </a:r>
          </a:p>
          <a:p>
            <a:r>
              <a:rPr lang="pl-PL" dirty="0" smtClean="0"/>
              <a:t> </a:t>
            </a:r>
            <a:r>
              <a:rPr lang="pl-PL" dirty="0"/>
              <a:t>Działania </a:t>
            </a:r>
            <a:r>
              <a:rPr lang="pl-PL" dirty="0" smtClean="0"/>
              <a:t>przemysłu chemicznego </a:t>
            </a:r>
            <a:r>
              <a:rPr lang="pl-PL" dirty="0"/>
              <a:t>wspierane są przez wyspecjalizowaną kadrę oraz zaplecze </a:t>
            </a:r>
            <a:r>
              <a:rPr lang="pl-PL" dirty="0" smtClean="0"/>
              <a:t>naukowo-badawcze krajowych </a:t>
            </a:r>
            <a:r>
              <a:rPr lang="pl-PL" dirty="0"/>
              <a:t>instytutów.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lstStyle/>
          <a:p>
            <a:pPr>
              <a:buNone/>
            </a:pPr>
            <a:endParaRPr lang="pl-PL" b="1" dirty="0" smtClean="0"/>
          </a:p>
          <a:p>
            <a:pPr>
              <a:buNone/>
            </a:pPr>
            <a:endParaRPr lang="pl-PL" b="1" dirty="0" smtClean="0"/>
          </a:p>
          <a:p>
            <a:pPr>
              <a:buNone/>
            </a:pPr>
            <a:r>
              <a:rPr lang="pl-PL" b="1" dirty="0" smtClean="0"/>
              <a:t>Dynamiczny </a:t>
            </a:r>
            <a:r>
              <a:rPr lang="pl-PL" b="1" dirty="0"/>
              <a:t>wzrost </a:t>
            </a:r>
            <a:r>
              <a:rPr lang="pl-PL" b="1" dirty="0" smtClean="0"/>
              <a:t>światowego segmentu </a:t>
            </a:r>
            <a:r>
              <a:rPr lang="pl-PL" b="1" dirty="0"/>
              <a:t>chemicznego </a:t>
            </a:r>
            <a:r>
              <a:rPr lang="pl-PL" b="1" dirty="0" smtClean="0"/>
              <a:t>jest napędzany </a:t>
            </a:r>
            <a:r>
              <a:rPr lang="pl-PL" b="1" dirty="0"/>
              <a:t>przez rynek </a:t>
            </a:r>
            <a:r>
              <a:rPr lang="pl-PL" b="1" dirty="0" smtClean="0"/>
              <a:t>azjatycki, który </a:t>
            </a:r>
            <a:r>
              <a:rPr lang="pl-PL" b="1" dirty="0"/>
              <a:t>stanowi ponad </a:t>
            </a:r>
            <a:r>
              <a:rPr lang="pl-PL" b="1" dirty="0" smtClean="0"/>
              <a:t>60% globalnego </a:t>
            </a:r>
            <a:r>
              <a:rPr lang="pl-PL" b="1" dirty="0"/>
              <a:t>obrotu </a:t>
            </a:r>
            <a:r>
              <a:rPr lang="pl-PL" b="1" dirty="0" smtClean="0"/>
              <a:t>chemikaliami i </a:t>
            </a:r>
            <a:r>
              <a:rPr lang="pl-PL" b="1" dirty="0"/>
              <a:t>produktami chemicznymi</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fontScale="55000" lnSpcReduction="20000"/>
          </a:bodyPr>
          <a:lstStyle/>
          <a:p>
            <a:r>
              <a:rPr lang="pl-PL" dirty="0"/>
              <a:t>Przemysł chemiczny, podobnie jak inne istotne sektory gospodarki, podlega ciągłym zmianom. Kluczowymi</a:t>
            </a:r>
          </a:p>
          <a:p>
            <a:r>
              <a:rPr lang="pl-PL" dirty="0"/>
              <a:t>czynnikami determinującymi te zmiany są zarówno aktualne trendy konsumenckie, otoczenie regulacyjne, w tym</a:t>
            </a:r>
          </a:p>
          <a:p>
            <a:r>
              <a:rPr lang="pl-PL" dirty="0"/>
              <a:t>związane z ochroną środowiska, jak również podejście do prowadzenia biznesu stosowane przez liderów branży.</a:t>
            </a:r>
          </a:p>
          <a:p>
            <a:r>
              <a:rPr lang="pl-PL" dirty="0"/>
              <a:t>W ujęciu globalnym widocznymi wiodącymi trendami konsumenckimi, które wpływają na wiele branż są</a:t>
            </a:r>
          </a:p>
          <a:p>
            <a:r>
              <a:rPr lang="pl-PL" dirty="0"/>
              <a:t>m.in. ekologia, digitalizacja, w tym powiązana z nią większa elastyczność w zakresie zakupów internetowych</a:t>
            </a:r>
          </a:p>
          <a:p>
            <a:r>
              <a:rPr lang="pl-PL" dirty="0"/>
              <a:t>(również zagranicznych), czy zmiana potrzeb konsumentów z posiadania rzeczy na ich wykorzystywanie</a:t>
            </a:r>
          </a:p>
          <a:p>
            <a:r>
              <a:rPr lang="pl-PL" dirty="0"/>
              <a:t>(np. „car </a:t>
            </a:r>
            <a:r>
              <a:rPr lang="pl-PL" dirty="0" err="1"/>
              <a:t>sharing</a:t>
            </a:r>
            <a:r>
              <a:rPr lang="pl-PL" dirty="0"/>
              <a:t>” jako </a:t>
            </a:r>
            <a:r>
              <a:rPr lang="pl-PL" dirty="0" err="1"/>
              <a:t>alternatywa</a:t>
            </a:r>
            <a:r>
              <a:rPr lang="pl-PL" dirty="0"/>
              <a:t> do zakupu własnego auta).</a:t>
            </a:r>
          </a:p>
          <a:p>
            <a:r>
              <a:rPr lang="pl-PL" dirty="0"/>
              <a:t>Globalne trendy konsumenckie znajdują odzwierciedlenie w trendach branżowych, jednak przedsiębiorcy</a:t>
            </a:r>
          </a:p>
          <a:p>
            <a:r>
              <a:rPr lang="pl-PL" dirty="0"/>
              <a:t>wyznaczają również dodatkowe, często specyficzne dla danego obszaru działalności tendencje branżowe.</a:t>
            </a:r>
          </a:p>
          <a:p>
            <a:r>
              <a:rPr lang="pl-PL" dirty="0"/>
              <a:t>Do najważniejszych obecnie trendów branżowych w przemyśle chemicznym należą m.in. intensyfikacja działań</a:t>
            </a:r>
          </a:p>
          <a:p>
            <a:r>
              <a:rPr lang="pl-PL" dirty="0"/>
              <a:t>związanych z przemianą cyfrową prowadzonej działalności, proekologiczność, czy budowanie konkurencyjności</a:t>
            </a:r>
          </a:p>
          <a:p>
            <a:r>
              <a:rPr lang="pl-PL" dirty="0"/>
              <a:t>poprzez dostęp do tanich surowców i/lub rozwój innowacyjności.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r>
              <a:rPr lang="pl-PL" b="1" dirty="0"/>
              <a:t>Stosunkowo </a:t>
            </a:r>
            <a:r>
              <a:rPr lang="pl-PL" b="1" dirty="0" smtClean="0"/>
              <a:t>niskie prognozowane tempo wzrostu </a:t>
            </a:r>
            <a:r>
              <a:rPr lang="pl-PL" b="1" dirty="0"/>
              <a:t>w Europie </a:t>
            </a:r>
            <a:r>
              <a:rPr lang="pl-PL" b="1" dirty="0" smtClean="0"/>
              <a:t>branż będących kluczowymi odbiorcami produktów przemysłu chemicznego będzie wymagało od przedsiębiorstw chemicznych wzmożonych działań pozwalających na </a:t>
            </a:r>
            <a:r>
              <a:rPr lang="pl-PL" b="1" dirty="0"/>
              <a:t>pozyskiwanie </a:t>
            </a:r>
            <a:r>
              <a:rPr lang="pl-PL" b="1" dirty="0" smtClean="0"/>
              <a:t>klientów z </a:t>
            </a:r>
            <a:r>
              <a:rPr lang="pl-PL" b="1" dirty="0"/>
              <a:t>innych </a:t>
            </a:r>
            <a:r>
              <a:rPr lang="pl-PL" b="1" dirty="0" smtClean="0"/>
              <a:t>regionów geograficznych </a:t>
            </a:r>
            <a:r>
              <a:rPr lang="pl-PL" b="1" dirty="0"/>
              <a:t>oraz </a:t>
            </a:r>
            <a:r>
              <a:rPr lang="pl-PL" b="1" dirty="0" smtClean="0"/>
              <a:t>na rozwój </a:t>
            </a:r>
            <a:r>
              <a:rPr lang="pl-PL" b="1" dirty="0"/>
              <a:t>nowych </a:t>
            </a:r>
            <a:r>
              <a:rPr lang="pl-PL" b="1" dirty="0" smtClean="0"/>
              <a:t>produktów i </a:t>
            </a:r>
            <a:r>
              <a:rPr lang="pl-PL" b="1" dirty="0"/>
              <a:t>usług </a:t>
            </a:r>
            <a:r>
              <a:rPr lang="pl-PL" b="1" dirty="0" smtClean="0"/>
              <a:t>adresujących potrzeby szybko rozwijających </a:t>
            </a:r>
            <a:r>
              <a:rPr lang="pl-PL" b="1" dirty="0"/>
              <a:t>się </a:t>
            </a:r>
            <a:r>
              <a:rPr lang="pl-PL" b="1" dirty="0" smtClean="0"/>
              <a:t>nisz rynkowych</a:t>
            </a:r>
            <a:r>
              <a:rPr lang="pl-PL" b="1" dirty="0"/>
              <a:t>.</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lstStyle/>
          <a:p>
            <a:pPr>
              <a:buNone/>
            </a:pPr>
            <a:endParaRPr lang="pl-PL" b="1" dirty="0" smtClean="0"/>
          </a:p>
          <a:p>
            <a:pPr>
              <a:buNone/>
            </a:pPr>
            <a:endParaRPr lang="pl-PL" b="1" dirty="0" smtClean="0"/>
          </a:p>
          <a:p>
            <a:pPr>
              <a:buNone/>
            </a:pPr>
            <a:endParaRPr lang="pl-PL" b="1" dirty="0" smtClean="0"/>
          </a:p>
          <a:p>
            <a:pPr>
              <a:buNone/>
            </a:pPr>
            <a:r>
              <a:rPr lang="pl-PL" b="1" dirty="0" smtClean="0"/>
              <a:t>Najważniejszymi obszarami stymulującymi rozwój przedsiębiorstw przemysłu chemicznego </a:t>
            </a:r>
            <a:r>
              <a:rPr lang="pl-PL" b="1" dirty="0"/>
              <a:t>w Polsce </a:t>
            </a:r>
            <a:r>
              <a:rPr lang="pl-PL" b="1" dirty="0" smtClean="0"/>
              <a:t>są efektywność energetyczna, </a:t>
            </a:r>
            <a:r>
              <a:rPr lang="pl-PL" b="1" dirty="0" err="1" smtClean="0"/>
              <a:t>customizacja</a:t>
            </a:r>
            <a:r>
              <a:rPr lang="pl-PL" b="1" dirty="0" smtClean="0"/>
              <a:t> </a:t>
            </a:r>
            <a:r>
              <a:rPr lang="pl-PL" b="1" dirty="0"/>
              <a:t>i ekologia.</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r>
              <a:rPr lang="pl-PL" dirty="0"/>
              <a:t>Główne segmenty rynkowe, które według </a:t>
            </a:r>
            <a:r>
              <a:rPr lang="pl-PL" dirty="0" smtClean="0"/>
              <a:t>respondentów ankiety </a:t>
            </a:r>
            <a:r>
              <a:rPr lang="pl-PL" dirty="0"/>
              <a:t>będą motorem napędowym zmian dla </a:t>
            </a:r>
            <a:r>
              <a:rPr lang="pl-PL" dirty="0" smtClean="0"/>
              <a:t>przedsiębiorstw przemysłu </a:t>
            </a:r>
            <a:r>
              <a:rPr lang="pl-PL" dirty="0"/>
              <a:t>chemicznego, to rolnictwo, </a:t>
            </a:r>
            <a:r>
              <a:rPr lang="pl-PL" dirty="0" smtClean="0"/>
              <a:t>budownictwo, motoryzacja </a:t>
            </a:r>
            <a:r>
              <a:rPr lang="pl-PL" dirty="0"/>
              <a:t>i przemysł spożywczy.</a:t>
            </a:r>
          </a:p>
          <a:p>
            <a:pPr>
              <a:buNone/>
            </a:pPr>
            <a:endParaRPr lang="pl-PL" dirty="0" smtClean="0"/>
          </a:p>
          <a:p>
            <a:pPr>
              <a:buNone/>
            </a:pPr>
            <a:endParaRPr lang="pl-PL" dirty="0" smtClean="0"/>
          </a:p>
          <a:p>
            <a:pPr>
              <a:buNone/>
            </a:pPr>
            <a:r>
              <a:rPr lang="pl-PL" dirty="0" smtClean="0"/>
              <a:t>Rolnictwo</a:t>
            </a:r>
            <a:r>
              <a:rPr lang="pl-PL" dirty="0"/>
              <a:t>, przemysł spożywczy i budownictwo są </a:t>
            </a:r>
            <a:r>
              <a:rPr lang="pl-PL" dirty="0" smtClean="0"/>
              <a:t>istotne dla </a:t>
            </a:r>
            <a:r>
              <a:rPr lang="pl-PL" dirty="0"/>
              <a:t>rodzimych przedsiębiorstw z racji znacznych </a:t>
            </a:r>
            <a:r>
              <a:rPr lang="pl-PL" dirty="0" smtClean="0"/>
              <a:t>udziałów przychodów </a:t>
            </a:r>
            <a:r>
              <a:rPr lang="pl-PL" dirty="0"/>
              <a:t>spółek segmentu chemicznego z właśnie </a:t>
            </a:r>
            <a:r>
              <a:rPr lang="pl-PL" dirty="0" smtClean="0"/>
              <a:t>tych rynków </a:t>
            </a:r>
            <a:r>
              <a:rPr lang="pl-PL" dirty="0"/>
              <a:t>odbiorców.</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r>
              <a:rPr lang="pl-PL" dirty="0"/>
              <a:t>Przemysł chemiczny w Polsce, podobnie jak cała branża w Europie, stoi obecnie przed zadaniem </a:t>
            </a:r>
            <a:r>
              <a:rPr lang="pl-PL" dirty="0" smtClean="0"/>
              <a:t>powrotu do </a:t>
            </a:r>
            <a:r>
              <a:rPr lang="pl-PL" dirty="0"/>
              <a:t>szybkiego tempa wzrostu, tak aby utrzymać swoją pozycję na arenie światowej.</a:t>
            </a:r>
          </a:p>
          <a:p>
            <a:pPr>
              <a:buNone/>
            </a:pPr>
            <a:r>
              <a:rPr lang="pl-PL" dirty="0"/>
              <a:t>W ocenie Członków PIPC do największych wyzwań dla przedsiębiorstw branży chemicznej w </a:t>
            </a:r>
            <a:r>
              <a:rPr lang="pl-PL" dirty="0" smtClean="0"/>
              <a:t>Polsce w </a:t>
            </a:r>
            <a:r>
              <a:rPr lang="pl-PL" dirty="0"/>
              <a:t>najbliższych latach należą m.in. brak dostępu do konkurencyjnych cenowo surowców, konieczność </a:t>
            </a:r>
            <a:r>
              <a:rPr lang="pl-PL" dirty="0" smtClean="0"/>
              <a:t>dostosowania się </a:t>
            </a:r>
            <a:r>
              <a:rPr lang="pl-PL" dirty="0"/>
              <a:t>do wymogów regulacyjnych oraz poprawa innowacyjności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fontScale="62500" lnSpcReduction="20000"/>
          </a:bodyPr>
          <a:lstStyle/>
          <a:p>
            <a:pPr>
              <a:buNone/>
            </a:pPr>
            <a:r>
              <a:rPr lang="pl-PL" dirty="0"/>
              <a:t>Najważniejszym wyzwaniem stojącym przed przemysłem chemicznym w Polsce jest obecnie, według </a:t>
            </a:r>
            <a:r>
              <a:rPr lang="pl-PL" dirty="0" smtClean="0"/>
              <a:t>respondentów ankiety</a:t>
            </a:r>
            <a:r>
              <a:rPr lang="pl-PL" dirty="0"/>
              <a:t>, brak dostępu do surowców w konkurencyjnych cenach. Obszar ten jest istotny dla przemysłu chemicznego </a:t>
            </a:r>
            <a:r>
              <a:rPr lang="pl-PL" dirty="0" smtClean="0"/>
              <a:t>– dla </a:t>
            </a:r>
            <a:r>
              <a:rPr lang="pl-PL" dirty="0"/>
              <a:t>połowy ankietowanych podmiotów surowce stanowiły ponad 50% kosztów działalności.</a:t>
            </a:r>
          </a:p>
          <a:p>
            <a:pPr>
              <a:buNone/>
            </a:pPr>
            <a:r>
              <a:rPr lang="pl-PL" dirty="0"/>
              <a:t>W przypadku firm paliwowych kluczowym surowcem jest ropa naftowa. Zarówno PKN Orlen, jak i Grupa </a:t>
            </a:r>
            <a:r>
              <a:rPr lang="pl-PL" dirty="0" err="1" smtClean="0"/>
              <a:t>LOTOS,podejmują</a:t>
            </a:r>
            <a:r>
              <a:rPr lang="pl-PL" dirty="0" smtClean="0"/>
              <a:t> </a:t>
            </a:r>
            <a:r>
              <a:rPr lang="pl-PL" dirty="0"/>
              <a:t>działania w celu pozyskania nowych złóż, jednak skala wydobycia jest obecnie dużo niższa niż ich </a:t>
            </a:r>
            <a:r>
              <a:rPr lang="pl-PL" dirty="0" smtClean="0"/>
              <a:t>roczny przerób</a:t>
            </a:r>
            <a:r>
              <a:rPr lang="pl-PL" dirty="0"/>
              <a:t>.</a:t>
            </a:r>
          </a:p>
          <a:p>
            <a:pPr>
              <a:buNone/>
            </a:pPr>
            <a:r>
              <a:rPr lang="pl-PL" dirty="0"/>
              <a:t>Również w segmencie chemicznym widoczna jest aktywność lokalnych spółek w ramach pozyskiwania </a:t>
            </a:r>
            <a:r>
              <a:rPr lang="pl-PL" dirty="0" smtClean="0"/>
              <a:t>surowców, choć</a:t>
            </a:r>
            <a:r>
              <a:rPr lang="pl-PL" dirty="0"/>
              <a:t>, podobnie jak w przypadku ropy naftowej, skala zabezpieczenia surowcowego pokrywa </a:t>
            </a:r>
            <a:r>
              <a:rPr lang="pl-PL" dirty="0" smtClean="0"/>
              <a:t>zapotrzebowanie polskiego </a:t>
            </a:r>
            <a:r>
              <a:rPr lang="pl-PL" dirty="0"/>
              <a:t>przemysłu chemicznego w jedynie nieznacznym stopniu.</a:t>
            </a:r>
          </a:p>
          <a:p>
            <a:pPr>
              <a:buNone/>
            </a:pPr>
            <a:r>
              <a:rPr lang="pl-PL" dirty="0"/>
              <a:t>Wśród istotnych przyszłych działań w tym obszarze wymienić można m.in. podpisanie przez Grupę </a:t>
            </a:r>
            <a:r>
              <a:rPr lang="pl-PL" dirty="0" err="1" smtClean="0"/>
              <a:t>Tauron</a:t>
            </a:r>
            <a:r>
              <a:rPr lang="pl-PL" dirty="0"/>
              <a:t> </a:t>
            </a:r>
            <a:r>
              <a:rPr lang="pl-PL" dirty="0" smtClean="0"/>
              <a:t>i </a:t>
            </a:r>
            <a:r>
              <a:rPr lang="pl-PL" dirty="0"/>
              <a:t>Grupę Azoty listu intencyjnego w sprawie możliwości uruchomienia instalacji zgazowania węgla do pozyskania </a:t>
            </a:r>
            <a:r>
              <a:rPr lang="pl-PL" dirty="0" smtClean="0"/>
              <a:t>gazu syntezowego </a:t>
            </a:r>
            <a:r>
              <a:rPr lang="pl-PL" dirty="0"/>
              <a:t>oraz badania złoża soli potasowej w regionie Zatoki </a:t>
            </a:r>
            <a:r>
              <a:rPr lang="pl-PL" dirty="0" smtClean="0"/>
              <a:t>Puckiej. Poszukiwanie </a:t>
            </a:r>
            <a:r>
              <a:rPr lang="pl-PL" dirty="0"/>
              <a:t>możliwości zabezpieczania surowców jest bardzo istotne nie tylko ze względu na wysoki </a:t>
            </a:r>
            <a:r>
              <a:rPr lang="pl-PL" dirty="0" smtClean="0"/>
              <a:t>udział w </a:t>
            </a:r>
            <a:r>
              <a:rPr lang="pl-PL" dirty="0"/>
              <a:t>kosztach produkcyjnych, ale również tendencję wzrostu udziału tych kosztów. Wyniki ankiety </a:t>
            </a:r>
            <a:r>
              <a:rPr lang="pl-PL" dirty="0" smtClean="0"/>
              <a:t>wskazują, iż </a:t>
            </a:r>
            <a:r>
              <a:rPr lang="pl-PL" dirty="0"/>
              <a:t>u prawie połowy respondentów w ostatnich 5 latach wzrósł udział kosztów surowców w kosztach działalności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endParaRPr lang="pl-PL" b="1" dirty="0" smtClean="0"/>
          </a:p>
          <a:p>
            <a:pPr>
              <a:buNone/>
            </a:pPr>
            <a:r>
              <a:rPr lang="pl-PL" b="1" dirty="0" smtClean="0"/>
              <a:t>Brak dostępu do surowców w konkurencyjnych cenach </a:t>
            </a:r>
            <a:r>
              <a:rPr lang="pl-PL" b="1" dirty="0"/>
              <a:t>to </a:t>
            </a:r>
            <a:r>
              <a:rPr lang="pl-PL" b="1" dirty="0" smtClean="0"/>
              <a:t>największe wyzwanie dla polskiego przemysłu chemicznego</a:t>
            </a:r>
            <a:r>
              <a:rPr lang="pl-PL" b="1" dirty="0"/>
              <a:t>. </a:t>
            </a:r>
            <a:r>
              <a:rPr lang="pl-PL" b="1" dirty="0" smtClean="0"/>
              <a:t>Sytuację tę </a:t>
            </a:r>
            <a:r>
              <a:rPr lang="pl-PL" b="1" dirty="0"/>
              <a:t>może </a:t>
            </a:r>
            <a:r>
              <a:rPr lang="pl-PL" b="1" dirty="0" smtClean="0"/>
              <a:t>zmienić większa intensywność działań </a:t>
            </a:r>
            <a:r>
              <a:rPr lang="pl-PL" b="1" dirty="0"/>
              <a:t>w </a:t>
            </a:r>
            <a:r>
              <a:rPr lang="pl-PL" b="1" dirty="0" smtClean="0"/>
              <a:t>zakresie pozyskiwania </a:t>
            </a:r>
            <a:r>
              <a:rPr lang="pl-PL" b="1" dirty="0"/>
              <a:t>złóż </a:t>
            </a:r>
            <a:r>
              <a:rPr lang="pl-PL" b="1" dirty="0" smtClean="0"/>
              <a:t>oraz próba wykorzystania nowych metod produkcji </a:t>
            </a:r>
            <a:r>
              <a:rPr lang="pl-PL" b="1" dirty="0"/>
              <a:t>– </a:t>
            </a:r>
            <a:r>
              <a:rPr lang="pl-PL" b="1" dirty="0" smtClean="0"/>
              <a:t>m.in. zgazowanie </a:t>
            </a:r>
            <a:r>
              <a:rPr lang="pl-PL" b="1" dirty="0"/>
              <a:t>węgla.</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endParaRPr lang="pl-PL" b="1" dirty="0" smtClean="0"/>
          </a:p>
          <a:p>
            <a:pPr>
              <a:buNone/>
            </a:pPr>
            <a:r>
              <a:rPr lang="pl-PL" b="1" dirty="0" smtClean="0"/>
              <a:t>Środowisko </a:t>
            </a:r>
            <a:r>
              <a:rPr lang="pl-PL" b="1" dirty="0"/>
              <a:t>regulacyjne </a:t>
            </a:r>
            <a:r>
              <a:rPr lang="pl-PL" b="1" dirty="0" smtClean="0"/>
              <a:t>ma znaczny </a:t>
            </a:r>
            <a:r>
              <a:rPr lang="pl-PL" b="1" dirty="0"/>
              <a:t>wpływ </a:t>
            </a:r>
            <a:r>
              <a:rPr lang="pl-PL" b="1" dirty="0" smtClean="0"/>
              <a:t>na funkcjonowanie</a:t>
            </a:r>
            <a:r>
              <a:rPr lang="pl-PL" b="1" dirty="0"/>
              <a:t> </a:t>
            </a:r>
            <a:r>
              <a:rPr lang="pl-PL" b="1" dirty="0" smtClean="0"/>
              <a:t>i </a:t>
            </a:r>
            <a:r>
              <a:rPr lang="pl-PL" b="1" dirty="0"/>
              <a:t>wydatkowanie </a:t>
            </a:r>
            <a:r>
              <a:rPr lang="pl-PL" b="1" dirty="0" smtClean="0"/>
              <a:t>środków przemysłu chemicznego, dlatego </a:t>
            </a:r>
            <a:r>
              <a:rPr lang="pl-PL" b="1" dirty="0"/>
              <a:t>zmiany </a:t>
            </a:r>
            <a:r>
              <a:rPr lang="pl-PL" b="1" dirty="0" smtClean="0"/>
              <a:t>legislacyjne powinny </a:t>
            </a:r>
            <a:r>
              <a:rPr lang="pl-PL" b="1" dirty="0"/>
              <a:t>być </a:t>
            </a:r>
            <a:r>
              <a:rPr lang="pl-PL" b="1" dirty="0" smtClean="0"/>
              <a:t>szeroko konsultowane</a:t>
            </a:r>
            <a:r>
              <a:rPr lang="pl-PL" b="1" dirty="0"/>
              <a:t> </a:t>
            </a:r>
            <a:r>
              <a:rPr lang="pl-PL" b="1" dirty="0" smtClean="0"/>
              <a:t>z </a:t>
            </a:r>
            <a:r>
              <a:rPr lang="pl-PL" b="1" dirty="0"/>
              <a:t>przedstawicielami </a:t>
            </a:r>
            <a:r>
              <a:rPr lang="pl-PL" b="1" dirty="0" smtClean="0"/>
              <a:t>sektora chemicznego</a:t>
            </a:r>
            <a:r>
              <a:rPr lang="pl-PL" b="1" dirty="0"/>
              <a:t>.</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endParaRPr lang="pl-PL" b="1" dirty="0" smtClean="0"/>
          </a:p>
          <a:p>
            <a:pPr>
              <a:buNone/>
            </a:pPr>
            <a:r>
              <a:rPr lang="pl-PL" b="1" dirty="0" smtClean="0"/>
              <a:t>Innowacyjność </a:t>
            </a:r>
            <a:r>
              <a:rPr lang="pl-PL" b="1" dirty="0"/>
              <a:t>w </a:t>
            </a:r>
            <a:r>
              <a:rPr lang="pl-PL" b="1" dirty="0" smtClean="0"/>
              <a:t>przemyśle chemicznym </a:t>
            </a:r>
            <a:r>
              <a:rPr lang="pl-PL" b="1" dirty="0"/>
              <a:t>w </a:t>
            </a:r>
            <a:r>
              <a:rPr lang="pl-PL" b="1" dirty="0" smtClean="0"/>
              <a:t>Polsce, z </a:t>
            </a:r>
            <a:r>
              <a:rPr lang="pl-PL" b="1" dirty="0"/>
              <a:t>racji bardzo dużego </a:t>
            </a:r>
            <a:r>
              <a:rPr lang="pl-PL" b="1" dirty="0" smtClean="0"/>
              <a:t>wpływu na </a:t>
            </a:r>
            <a:r>
              <a:rPr lang="pl-PL" b="1" dirty="0"/>
              <a:t>przemysł i </a:t>
            </a:r>
            <a:r>
              <a:rPr lang="pl-PL" b="1" dirty="0" smtClean="0"/>
              <a:t>jednocześnie wysokiej kapitałochłonności, powinna </a:t>
            </a:r>
            <a:r>
              <a:rPr lang="pl-PL" b="1" dirty="0"/>
              <a:t>być </a:t>
            </a:r>
            <a:r>
              <a:rPr lang="pl-PL" b="1" dirty="0" smtClean="0"/>
              <a:t>wspomagana przez odpowiednie mechanizmy </a:t>
            </a:r>
            <a:r>
              <a:rPr lang="pl-PL" b="1" dirty="0"/>
              <a:t>wsparcia.</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r>
              <a:rPr lang="pl-PL" i="1" dirty="0"/>
              <a:t>Przemysł chemiczny jest silnie powiązany z innymi sektorami przemysłowymi, a jego </a:t>
            </a:r>
            <a:r>
              <a:rPr lang="pl-PL" i="1" dirty="0" smtClean="0"/>
              <a:t>produkty znajdują </a:t>
            </a:r>
            <a:r>
              <a:rPr lang="pl-PL" i="1" dirty="0"/>
              <a:t>zastosowanie w praktycznie wszystkich obszarach gospodarki</a:t>
            </a:r>
            <a:r>
              <a:rPr lang="pl-PL" i="1" dirty="0" smtClean="0"/>
              <a:t>.</a:t>
            </a:r>
          </a:p>
          <a:p>
            <a:pPr>
              <a:buNone/>
            </a:pPr>
            <a:r>
              <a:rPr lang="pl-PL" i="1" dirty="0" smtClean="0"/>
              <a:t> </a:t>
            </a:r>
          </a:p>
          <a:p>
            <a:pPr>
              <a:buNone/>
            </a:pPr>
            <a:r>
              <a:rPr lang="pl-PL" i="1" dirty="0" smtClean="0"/>
              <a:t>Rozwój sektora chemicznego </a:t>
            </a:r>
            <a:r>
              <a:rPr lang="pl-PL" i="1" dirty="0"/>
              <a:t>może umożliwić budowanie przewag konkurencyjnych poprzez </a:t>
            </a:r>
            <a:r>
              <a:rPr lang="pl-PL" i="1" dirty="0" smtClean="0"/>
              <a:t>innowacyjne rozwiązania </a:t>
            </a:r>
            <a:r>
              <a:rPr lang="pl-PL" i="1" dirty="0"/>
              <a:t>i materiały, wpływając na szybszy rozwój polskiej gospodarki</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fontScale="92500"/>
          </a:bodyPr>
          <a:lstStyle/>
          <a:p>
            <a:pPr>
              <a:buNone/>
            </a:pPr>
            <a:r>
              <a:rPr lang="pl-PL" dirty="0"/>
              <a:t>Warto zauważyć, że dynamiczny rozwój polskiego przemysłu chemicznego odbywa </a:t>
            </a:r>
            <a:r>
              <a:rPr lang="pl-PL" dirty="0" smtClean="0"/>
              <a:t>się mimo </a:t>
            </a:r>
            <a:r>
              <a:rPr lang="pl-PL" dirty="0"/>
              <a:t>stojących przed nim barier i wyzwań, takich jak uzależnienie od </a:t>
            </a:r>
            <a:r>
              <a:rPr lang="pl-PL" dirty="0" smtClean="0"/>
              <a:t>dostaw podstawowych </a:t>
            </a:r>
            <a:r>
              <a:rPr lang="pl-PL" dirty="0"/>
              <a:t>surowców energetycznych i produkcyjnych, a także rosnące </a:t>
            </a:r>
            <a:r>
              <a:rPr lang="pl-PL" dirty="0" smtClean="0"/>
              <a:t>koszty związane </a:t>
            </a:r>
            <a:r>
              <a:rPr lang="pl-PL" dirty="0"/>
              <a:t>z regulacjami krajowymi i unijnymi, wynikające m.in. z prowadzonej </a:t>
            </a:r>
            <a:r>
              <a:rPr lang="pl-PL" dirty="0" smtClean="0"/>
              <a:t>polityki klimatycznej</a:t>
            </a:r>
            <a:r>
              <a:rPr lang="pl-PL" dirty="0"/>
              <a:t>. Z tymi wyzwaniami Polska Chemia potrafi sobie poradzić, jednak </a:t>
            </a:r>
            <a:r>
              <a:rPr lang="pl-PL" dirty="0" smtClean="0"/>
              <a:t>dalszy rozwój </a:t>
            </a:r>
            <a:r>
              <a:rPr lang="pl-PL" dirty="0"/>
              <a:t>branży zależy również od otoczenia regulacyjno-podatkowego. Dbajmy o to, </a:t>
            </a:r>
            <a:r>
              <a:rPr lang="pl-PL" dirty="0" smtClean="0"/>
              <a:t>żeby zapewnić </a:t>
            </a:r>
            <a:r>
              <a:rPr lang="pl-PL" dirty="0"/>
              <a:t>możliwie najlepsze warunki dla Polskiej Chemii, tak, aby mogła dalej </a:t>
            </a:r>
            <a:r>
              <a:rPr lang="pl-PL" dirty="0" smtClean="0"/>
              <a:t>napędzać gospodarkę </a:t>
            </a:r>
            <a:r>
              <a:rPr lang="pl-PL" dirty="0"/>
              <a:t>swoją innowacyjnością i produktami na najwyższym światowym poziomie.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Akademiccy Ambasadorzy </a:t>
            </a:r>
            <a:r>
              <a:rPr lang="pl-PL" b="1" dirty="0" err="1" smtClean="0"/>
              <a:t>Grupy</a:t>
            </a:r>
            <a:r>
              <a:rPr lang="pl-PL" b="1" dirty="0" smtClean="0"/>
              <a:t> Azoty</a:t>
            </a:r>
            <a:br>
              <a:rPr lang="pl-PL" b="1" dirty="0" smtClean="0"/>
            </a:br>
            <a:endParaRPr lang="pl-PL" dirty="0"/>
          </a:p>
        </p:txBody>
      </p:sp>
      <p:sp>
        <p:nvSpPr>
          <p:cNvPr id="3" name="Symbol zastępczy zawartości 2"/>
          <p:cNvSpPr>
            <a:spLocks noGrp="1"/>
          </p:cNvSpPr>
          <p:nvPr>
            <p:ph sz="quarter" idx="1"/>
          </p:nvPr>
        </p:nvSpPr>
        <p:spPr/>
        <p:txBody>
          <a:bodyPr>
            <a:normAutofit fontScale="85000" lnSpcReduction="20000"/>
          </a:bodyPr>
          <a:lstStyle/>
          <a:p>
            <a:pPr>
              <a:buNone/>
            </a:pPr>
            <a:r>
              <a:rPr lang="pl-PL" b="1" dirty="0" smtClean="0"/>
              <a:t>„Ambasador Marki Grupa Azoty” – to nowy program, który ma zainteresować środowiska akademickie budowaniem kariery zawodowej w Grupie Azoty.</a:t>
            </a:r>
          </a:p>
          <a:p>
            <a:pPr>
              <a:buNone/>
            </a:pPr>
            <a:r>
              <a:rPr lang="pl-PL" dirty="0" smtClean="0"/>
              <a:t>Pilotaż programu  jest adresowany do studentów II i III roku wybranych uczelni.</a:t>
            </a:r>
          </a:p>
          <a:p>
            <a:r>
              <a:rPr lang="pl-PL" i="1" dirty="0" smtClean="0"/>
              <a:t>Grupa Azoty aktywnie reaguje na zmiany, jakie zachodzą w rzeczywistości gospodarczej. Wdrażamy wiele usprawnień zarządczych, które pozwalają nam skutecznie konkurować w skali międzynarodowej. Ze szczególnym zainteresowaniem podchodzimy do obszaru badań, rozwoju i innowacji, co określiliśmy jako jedno z priorytetowych zadań w zaktualizowanej w ubiegłym roku strategii. Dla tak szybko zmieniającej się i rozwijającej </a:t>
            </a:r>
            <a:r>
              <a:rPr lang="pl-PL" i="1" dirty="0" err="1" smtClean="0"/>
              <a:t>Grupy</a:t>
            </a:r>
            <a:r>
              <a:rPr lang="pl-PL" i="1" dirty="0" smtClean="0"/>
              <a:t> konieczne jest także poszukiwanie ludzi, którzy już w niedalekiej przyszłości będą stanowili o sile naszej firmy. Chcemy, aby pracowali dla nas najlepsi z najlepszych. Musimy ich do tego przekonać i zachęcić. Wzmacnianie profesjonalnego wizerunku </a:t>
            </a:r>
            <a:r>
              <a:rPr lang="pl-PL" i="1" dirty="0" err="1" smtClean="0"/>
              <a:t>pracodawcy</a:t>
            </a:r>
            <a:r>
              <a:rPr lang="pl-PL" i="1" dirty="0" smtClean="0"/>
              <a:t> staje się zatem koniecznością. </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Protest związkowców</a:t>
            </a:r>
            <a:endParaRPr lang="pl-PL" dirty="0"/>
          </a:p>
        </p:txBody>
      </p:sp>
      <p:sp>
        <p:nvSpPr>
          <p:cNvPr id="3" name="Symbol zastępczy zawartości 2"/>
          <p:cNvSpPr>
            <a:spLocks noGrp="1"/>
          </p:cNvSpPr>
          <p:nvPr>
            <p:ph sz="quarter" idx="1"/>
          </p:nvPr>
        </p:nvSpPr>
        <p:spPr/>
        <p:txBody>
          <a:bodyPr/>
          <a:lstStyle/>
          <a:p>
            <a:r>
              <a:rPr lang="pl-PL" dirty="0" smtClean="0"/>
              <a:t>Związkowcy z Puław domagają się rozpoczęcia budowy nowego bloku energetycznego w zakładzie. Ma to być największa inwestycja energetyczna w regionie lubelskim oraz w całej Grupie Azoty. Na brak działań w spółce poskarżyli się premierowi. Chcą budowy nowego bloku w zakładowej elektrociepłowni.</a:t>
            </a:r>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cap="all" dirty="0" smtClean="0"/>
              <a:t/>
            </a:r>
            <a:br>
              <a:rPr lang="pl-PL" b="1" cap="all" dirty="0" smtClean="0"/>
            </a:br>
            <a:r>
              <a:rPr lang="pl-PL" b="1" cap="all" dirty="0" smtClean="0"/>
              <a:t/>
            </a:r>
            <a:br>
              <a:rPr lang="pl-PL" b="1" cap="all" dirty="0" smtClean="0"/>
            </a:br>
            <a:r>
              <a:rPr lang="pl-PL" b="1" cap="all" dirty="0" smtClean="0"/>
              <a:t/>
            </a:r>
            <a:br>
              <a:rPr lang="pl-PL" b="1" cap="all" dirty="0" smtClean="0"/>
            </a:br>
            <a:r>
              <a:rPr lang="pl-PL" b="1" cap="all" dirty="0" smtClean="0"/>
              <a:t/>
            </a:r>
            <a:br>
              <a:rPr lang="pl-PL" b="1" cap="all" dirty="0" smtClean="0"/>
            </a:br>
            <a:r>
              <a:rPr lang="pl-PL" sz="2200" b="1" cap="all" dirty="0" smtClean="0"/>
              <a:t>VI KONGRES POLSKA CHEMIA ZA NAMI!</a:t>
            </a:r>
            <a:r>
              <a:rPr lang="pl-PL" dirty="0" smtClean="0"/>
              <a:t/>
            </a:r>
            <a:br>
              <a:rPr lang="pl-PL" dirty="0" smtClean="0"/>
            </a:br>
            <a:endParaRPr lang="pl-PL" dirty="0"/>
          </a:p>
        </p:txBody>
      </p:sp>
      <p:sp>
        <p:nvSpPr>
          <p:cNvPr id="3" name="Symbol zastępczy zawartości 2"/>
          <p:cNvSpPr>
            <a:spLocks noGrp="1"/>
          </p:cNvSpPr>
          <p:nvPr>
            <p:ph sz="quarter" idx="1"/>
          </p:nvPr>
        </p:nvSpPr>
        <p:spPr/>
        <p:txBody>
          <a:bodyPr>
            <a:normAutofit lnSpcReduction="10000"/>
          </a:bodyPr>
          <a:lstStyle/>
          <a:p>
            <a:pPr>
              <a:buNone/>
            </a:pPr>
            <a:r>
              <a:rPr lang="pl-PL" dirty="0" smtClean="0"/>
              <a:t>12.06.2019 Za nami najważniejsze wydarzenie branży chemicznej w Polsce. Ponad 600 gości wzięło udział w tegorocznej, VI edycji Kongresu Polska Chemia, która odbyła się 5 - 6 czerwca w Płocku. Przedstawiciele całego sektora chemicznego, prezesi największych spółek, reprezentanci rządu, parlamentarzyści, eksperci, przez dwa dni dyskutowali nad obecną sytuacją polskiej branży chemicznej, wyzwaniami, które stoją przed całym środowiskiem oraz najważniejszymi światowymi trendami, które mają coraz większy wpływ na przyszłość całego sektora. </a:t>
            </a:r>
            <a:r>
              <a:rPr lang="pl-PL" b="1" dirty="0" smtClean="0">
                <a:solidFill>
                  <a:srgbClr val="FF0000"/>
                </a:solidFill>
              </a:rPr>
              <a:t>( tezy dostarczyliśmy w materiałach)</a:t>
            </a:r>
          </a:p>
          <a:p>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b="1" dirty="0" smtClean="0"/>
              <a:t>Grupa Azoty: Koreańczycy pomogą sfinansować projekt Polimery Police</a:t>
            </a:r>
            <a:r>
              <a:rPr lang="pl-PL" sz="2000" dirty="0" smtClean="0"/>
              <a:t/>
            </a:r>
            <a:br>
              <a:rPr lang="pl-PL" sz="2000" dirty="0" smtClean="0"/>
            </a:br>
            <a:endParaRPr lang="pl-PL" sz="2000" dirty="0"/>
          </a:p>
        </p:txBody>
      </p:sp>
      <p:sp>
        <p:nvSpPr>
          <p:cNvPr id="3" name="Symbol zastępczy zawartości 2"/>
          <p:cNvSpPr>
            <a:spLocks noGrp="1"/>
          </p:cNvSpPr>
          <p:nvPr>
            <p:ph sz="quarter" idx="1"/>
          </p:nvPr>
        </p:nvSpPr>
        <p:spPr/>
        <p:txBody>
          <a:bodyPr>
            <a:normAutofit fontScale="85000" lnSpcReduction="20000"/>
          </a:bodyPr>
          <a:lstStyle/>
          <a:p>
            <a:r>
              <a:rPr lang="pl-PL" b="1" dirty="0" smtClean="0"/>
              <a:t>Grupa </a:t>
            </a:r>
            <a:r>
              <a:rPr lang="pl-PL" b="1" dirty="0" smtClean="0"/>
              <a:t>Azoty podpisała z Hyundai Engineering i </a:t>
            </a:r>
            <a:r>
              <a:rPr lang="pl-PL" b="1" dirty="0" err="1" smtClean="0"/>
              <a:t>Korean</a:t>
            </a:r>
            <a:r>
              <a:rPr lang="pl-PL" b="1" dirty="0" smtClean="0"/>
              <a:t> </a:t>
            </a:r>
            <a:r>
              <a:rPr lang="pl-PL" b="1" dirty="0" err="1" smtClean="0"/>
              <a:t>Overseas</a:t>
            </a:r>
            <a:r>
              <a:rPr lang="pl-PL" b="1" dirty="0" smtClean="0"/>
              <a:t> </a:t>
            </a:r>
            <a:r>
              <a:rPr lang="pl-PL" b="1" dirty="0" err="1" smtClean="0"/>
              <a:t>Infrastructure</a:t>
            </a:r>
            <a:r>
              <a:rPr lang="pl-PL" b="1" dirty="0" smtClean="0"/>
              <a:t> &amp; Urban Development Corporation (KIND) porozumienie (</a:t>
            </a:r>
            <a:r>
              <a:rPr lang="pl-PL" b="1" dirty="0" err="1" smtClean="0"/>
              <a:t>term-sheet</a:t>
            </a:r>
            <a:r>
              <a:rPr lang="pl-PL" b="1" dirty="0" smtClean="0"/>
              <a:t>) dotyczące warunków finansowania equity projektu inwestycyjnego Polimery Police realizowanego przez spółkę PDH. Koreańczycy mają wnieść do projektu 130 mln dol.</a:t>
            </a:r>
            <a:endParaRPr lang="pl-PL" dirty="0" smtClean="0"/>
          </a:p>
          <a:p>
            <a:r>
              <a:rPr lang="pl-PL" b="1" dirty="0" smtClean="0"/>
              <a:t>Polimery Polska to instalacja produkcyjna, która ma wytwarzać 437 tys. ton polipropylenu rocznie. Zgodnie z harmonogramem rozpoczęcie komercyjnej eksploatacji ma nastąpić w czwartym kwartale 2022 r.</a:t>
            </a:r>
            <a:endParaRPr lang="pl-PL" dirty="0" smtClean="0"/>
          </a:p>
          <a:p>
            <a:pPr lvl="0"/>
            <a:r>
              <a:rPr lang="pl-PL" b="1" dirty="0" smtClean="0"/>
              <a:t>Podstawowa wartość projektu (</a:t>
            </a:r>
            <a:r>
              <a:rPr lang="pl-PL" b="1" dirty="0" err="1" smtClean="0"/>
              <a:t>core</a:t>
            </a:r>
            <a:r>
              <a:rPr lang="pl-PL" b="1" dirty="0" smtClean="0"/>
              <a:t> </a:t>
            </a:r>
            <a:r>
              <a:rPr lang="pl-PL" b="1" dirty="0" err="1" smtClean="0"/>
              <a:t>capex</a:t>
            </a:r>
            <a:r>
              <a:rPr lang="pl-PL" b="1" dirty="0" smtClean="0"/>
              <a:t>) to 1,18 mld euro, całkowity budżet to 1,52 mld euro - doliczając "bufor" na ryzyka i koszty finansowania.</a:t>
            </a:r>
            <a:endParaRPr lang="pl-PL" dirty="0" smtClean="0"/>
          </a:p>
          <a:p>
            <a:pPr lvl="0"/>
            <a:r>
              <a:rPr lang="pl-PL" b="1" dirty="0" smtClean="0"/>
              <a:t>Według szacunków Azotów, jeśli ryzyka te się nie zmaterializują, ostateczny koszt będzie niższy niż 1,52 mld euro i projekt zamknie się w 5 mld zł.</a:t>
            </a:r>
            <a:endParaRPr lang="pl-PL" dirty="0" smtClean="0"/>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Anvil</a:t>
            </a:r>
            <a:endParaRPr lang="pl-PL"/>
          </a:p>
        </p:txBody>
      </p:sp>
      <p:sp>
        <p:nvSpPr>
          <p:cNvPr id="3" name="Symbol zastępczy zawartości 2"/>
          <p:cNvSpPr>
            <a:spLocks noGrp="1"/>
          </p:cNvSpPr>
          <p:nvPr>
            <p:ph sz="quarter" idx="1"/>
          </p:nvPr>
        </p:nvSpPr>
        <p:spPr/>
        <p:txBody>
          <a:bodyPr>
            <a:normAutofit fontScale="77500" lnSpcReduction="20000"/>
          </a:bodyPr>
          <a:lstStyle/>
          <a:p>
            <a:r>
              <a:rPr lang="pl-PL" b="1" dirty="0" smtClean="0"/>
              <a:t>Przed </a:t>
            </a:r>
            <a:r>
              <a:rPr lang="pl-PL" b="1" dirty="0" err="1" smtClean="0"/>
              <a:t>Anwilem</a:t>
            </a:r>
            <a:r>
              <a:rPr lang="pl-PL" b="1" dirty="0" smtClean="0"/>
              <a:t> jest duże pole do rozwoju, chociażby związane z ostatnią inwestycją spółki – uważa Anna Gembicka, podsekretarz stanu w Ministerstwie Inwestycji i Rozwoju.</a:t>
            </a:r>
          </a:p>
          <a:p>
            <a:r>
              <a:rPr lang="pl-PL" dirty="0" err="1" smtClean="0"/>
              <a:t>Anwil</a:t>
            </a:r>
            <a:r>
              <a:rPr lang="pl-PL" dirty="0" smtClean="0"/>
              <a:t> jest w trakcie budowy trzeciej linii instalacji do produkcji nawozów azotowych o zdolnościach produkcyjnych 495 tys. ton rocznie. Po jej uruchomieniu, w połowie 2022 roku, zdolności produkcyjne nawozów spółki wzrosną do 1 mln 461 tys. ton rocznie.</a:t>
            </a:r>
          </a:p>
          <a:p>
            <a:r>
              <a:rPr lang="pl-PL" dirty="0" smtClean="0"/>
              <a:t>Szacowany całkowity koszt inwestycji wynosi ok. 1,3 mld zł </a:t>
            </a:r>
            <a:br>
              <a:rPr lang="pl-PL" dirty="0" smtClean="0"/>
            </a:br>
            <a:r>
              <a:rPr lang="pl-PL" dirty="0" smtClean="0"/>
              <a:t/>
            </a:r>
            <a:br>
              <a:rPr lang="pl-PL" dirty="0" smtClean="0"/>
            </a:br>
            <a:r>
              <a:rPr lang="pl-PL" dirty="0" smtClean="0"/>
              <a:t>Anna Gembicka, podsekretarz stanu w Ministerstwie Inwestycji i Rozwoju, podkreśla, że jako osoba, która pochodzi spod Włocławka, obserwuje </a:t>
            </a:r>
            <a:r>
              <a:rPr lang="pl-PL" dirty="0" err="1" smtClean="0"/>
              <a:t>Anwil</a:t>
            </a:r>
            <a:r>
              <a:rPr lang="pl-PL" dirty="0" smtClean="0"/>
              <a:t>. Jej zdaniem, perspektywy spółki są bardzo dobrze. Nowa instalacja do produkcji nawozów azotowych ma zwiększyć zdolność produkcyjną, to będą też nowe miejsca pracy dla mieszkańców oraz większe wpływy do budżetu samorządu. </a:t>
            </a:r>
            <a:br>
              <a:rPr lang="pl-PL" dirty="0" smtClean="0"/>
            </a:b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4511684"/>
          </a:xfrm>
        </p:spPr>
        <p:txBody>
          <a:bodyPr>
            <a:normAutofit/>
          </a:bodyPr>
          <a:lstStyle/>
          <a:p>
            <a:r>
              <a:rPr lang="pl-PL" sz="2800" b="1" dirty="0" smtClean="0"/>
              <a:t>Opracował: Zygmunt Mierzejewski na podstawie raportu oraz analiz ekspertów związkowych.</a:t>
            </a:r>
            <a:endParaRPr lang="pl-PL" sz="2800" b="1"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928662" y="5286388"/>
            <a:ext cx="1162050" cy="9144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571868" y="5214950"/>
            <a:ext cx="1447800" cy="104775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fontScale="92500"/>
          </a:bodyPr>
          <a:lstStyle/>
          <a:p>
            <a:pPr>
              <a:buNone/>
            </a:pPr>
            <a:r>
              <a:rPr lang="pl-PL" dirty="0"/>
              <a:t>Globalna branża chemiczna dostarcza materiały i produkty niezbędne do </a:t>
            </a:r>
            <a:r>
              <a:rPr lang="pl-PL" dirty="0" smtClean="0"/>
              <a:t>utrzymania zrównoważonego </a:t>
            </a:r>
            <a:r>
              <a:rPr lang="pl-PL" dirty="0"/>
              <a:t>rozwoju światowej gospodarki. </a:t>
            </a:r>
            <a:endParaRPr lang="pl-PL" dirty="0" smtClean="0"/>
          </a:p>
          <a:p>
            <a:pPr>
              <a:buNone/>
            </a:pPr>
            <a:r>
              <a:rPr lang="pl-PL" dirty="0" smtClean="0"/>
              <a:t>Konkurencję </a:t>
            </a:r>
            <a:r>
              <a:rPr lang="pl-PL" dirty="0"/>
              <a:t>na rynku stanowią </a:t>
            </a:r>
            <a:r>
              <a:rPr lang="pl-PL" dirty="0" smtClean="0"/>
              <a:t>producenci z </a:t>
            </a:r>
            <a:r>
              <a:rPr lang="pl-PL" dirty="0"/>
              <a:t>całego świata, a wiodące podmioty chemiczne należą do największych </a:t>
            </a:r>
            <a:r>
              <a:rPr lang="pl-PL" dirty="0" smtClean="0"/>
              <a:t>przedsiębiorstw na </a:t>
            </a:r>
            <a:r>
              <a:rPr lang="pl-PL" dirty="0"/>
              <a:t>świecie.</a:t>
            </a:r>
          </a:p>
          <a:p>
            <a:pPr>
              <a:buNone/>
            </a:pPr>
            <a:r>
              <a:rPr lang="pl-PL" dirty="0"/>
              <a:t>Globalne i lokalne trendy silnie wpływają na kształt i perspektywy przemysłu chemicznego.</a:t>
            </a:r>
          </a:p>
          <a:p>
            <a:pPr>
              <a:buNone/>
            </a:pPr>
            <a:r>
              <a:rPr lang="pl-PL" dirty="0"/>
              <a:t>Dynamiczne zmiany w ostatnich latach spowodowały, że wiele spółek musiało dokonać </a:t>
            </a:r>
            <a:r>
              <a:rPr lang="pl-PL" dirty="0" smtClean="0"/>
              <a:t>istotnych modyfikacji </a:t>
            </a:r>
            <a:r>
              <a:rPr lang="pl-PL" dirty="0"/>
              <a:t>kierunków rozwoju swojej działalności, </a:t>
            </a:r>
            <a:r>
              <a:rPr lang="pl-PL" dirty="0" smtClean="0"/>
              <a:t>aby dostosować </a:t>
            </a:r>
            <a:r>
              <a:rPr lang="pl-PL" dirty="0"/>
              <a:t>się do nowych </a:t>
            </a:r>
            <a:r>
              <a:rPr lang="pl-PL" dirty="0" smtClean="0"/>
              <a:t>wyzwań rynkowych</a:t>
            </a:r>
            <a:r>
              <a:rPr lang="pl-PL"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dirty="0" smtClean="0"/>
          </a:p>
          <a:p>
            <a:pPr>
              <a:buNone/>
            </a:pPr>
            <a:r>
              <a:rPr lang="pl-PL" dirty="0" smtClean="0"/>
              <a:t>Przemysł chemiczny jest </a:t>
            </a:r>
            <a:r>
              <a:rPr lang="pl-PL" dirty="0"/>
              <a:t>trzecim </a:t>
            </a:r>
            <a:r>
              <a:rPr lang="pl-PL" dirty="0" smtClean="0"/>
              <a:t>pod względem zatrudnienia sektorem </a:t>
            </a:r>
            <a:r>
              <a:rPr lang="pl-PL" dirty="0"/>
              <a:t>przemysłowym</a:t>
            </a:r>
          </a:p>
          <a:p>
            <a:pPr>
              <a:buNone/>
            </a:pPr>
            <a:r>
              <a:rPr lang="pl-PL" dirty="0"/>
              <a:t>w Polsce, </a:t>
            </a:r>
            <a:r>
              <a:rPr lang="pl-PL" dirty="0" smtClean="0"/>
              <a:t>zatrudniając 300 tys</a:t>
            </a:r>
            <a:r>
              <a:rPr lang="pl-PL" dirty="0"/>
              <a:t>. </a:t>
            </a:r>
            <a:r>
              <a:rPr lang="pl-PL" dirty="0" err="1" smtClean="0"/>
              <a:t>pracowników</a:t>
            </a:r>
            <a:r>
              <a:rPr lang="pl-PL" dirty="0" smtClean="0"/>
              <a:t>, </a:t>
            </a:r>
          </a:p>
          <a:p>
            <a:pPr>
              <a:buNone/>
            </a:pPr>
            <a:r>
              <a:rPr lang="pl-PL" dirty="0" smtClean="0"/>
              <a:t>co stanowi </a:t>
            </a:r>
            <a:r>
              <a:rPr lang="pl-PL" dirty="0"/>
              <a:t>prawie </a:t>
            </a:r>
            <a:r>
              <a:rPr lang="pl-PL" dirty="0" smtClean="0"/>
              <a:t>11% całkowitego zatrudnienia w </a:t>
            </a:r>
            <a:r>
              <a:rPr lang="pl-PL" dirty="0"/>
              <a:t>przemyśle w </a:t>
            </a:r>
            <a:r>
              <a:rPr lang="pl-PL" dirty="0" smtClean="0"/>
              <a:t>Polsce -  więcej </a:t>
            </a:r>
            <a:r>
              <a:rPr lang="pl-PL" dirty="0"/>
              <a:t>niż m.in. </a:t>
            </a:r>
            <a:r>
              <a:rPr lang="pl-PL" dirty="0" smtClean="0"/>
              <a:t>Sektor motoryzacyjny czy górniczy</a:t>
            </a:r>
            <a:r>
              <a:rPr lang="pl-PL"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dirty="0" smtClean="0"/>
          </a:p>
          <a:p>
            <a:pPr>
              <a:buNone/>
            </a:pPr>
            <a:endParaRPr lang="pl-PL" dirty="0" smtClean="0"/>
          </a:p>
          <a:p>
            <a:pPr>
              <a:buNone/>
            </a:pPr>
            <a:r>
              <a:rPr lang="pl-PL" dirty="0" smtClean="0"/>
              <a:t>Przemysł chemiczny od </a:t>
            </a:r>
            <a:r>
              <a:rPr lang="pl-PL" dirty="0"/>
              <a:t>wielu lat jest </a:t>
            </a:r>
            <a:r>
              <a:rPr lang="pl-PL" dirty="0" smtClean="0"/>
              <a:t>jednym z </a:t>
            </a:r>
            <a:r>
              <a:rPr lang="pl-PL" dirty="0"/>
              <a:t>najistotniejszych </a:t>
            </a:r>
            <a:r>
              <a:rPr lang="pl-PL" dirty="0" smtClean="0"/>
              <a:t>sektorów polskiej </a:t>
            </a:r>
            <a:r>
              <a:rPr lang="pl-PL" dirty="0"/>
              <a:t>gospodarki, </a:t>
            </a:r>
            <a:r>
              <a:rPr lang="pl-PL" dirty="0" smtClean="0"/>
              <a:t>wytwarzając obecnie </a:t>
            </a:r>
            <a:r>
              <a:rPr lang="pl-PL" dirty="0"/>
              <a:t>produkty o wartości </a:t>
            </a:r>
            <a:r>
              <a:rPr lang="pl-PL" dirty="0" smtClean="0"/>
              <a:t>ponad 206 </a:t>
            </a:r>
            <a:r>
              <a:rPr lang="pl-PL" dirty="0"/>
              <a:t>mld PLN, co stanowi prawie </a:t>
            </a:r>
            <a:r>
              <a:rPr lang="pl-PL" dirty="0" smtClean="0"/>
              <a:t>17% łącznej </a:t>
            </a:r>
            <a:r>
              <a:rPr lang="pl-PL" dirty="0"/>
              <a:t>wartości sprzedanej </a:t>
            </a:r>
            <a:r>
              <a:rPr lang="pl-PL" dirty="0" smtClean="0"/>
              <a:t>polskiej produkcji przemysłowej</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r>
              <a:rPr lang="pl-PL" dirty="0" smtClean="0"/>
              <a:t>Średnioroczne </a:t>
            </a:r>
            <a:r>
              <a:rPr lang="pl-PL" dirty="0"/>
              <a:t>tempo wzrostu produkcji sprzedanej segmentu chemicznego w latach 2010-2016 wyniosło </a:t>
            </a:r>
            <a:r>
              <a:rPr lang="pl-PL" dirty="0" smtClean="0"/>
              <a:t>5,7% w </a:t>
            </a:r>
            <a:r>
              <a:rPr lang="pl-PL" dirty="0"/>
              <a:t>porównaniu do 3,8% wzrostu produkcji sprzedanej przetwórstwa przemysłowego ogółem w analogicznym okresie.</a:t>
            </a:r>
          </a:p>
          <a:p>
            <a:pPr>
              <a:buNone/>
            </a:pPr>
            <a:r>
              <a:rPr lang="pl-PL" dirty="0"/>
              <a:t>Produkcja sprzedana segmentu paliwowego jest silnie uzależniona od światowych cen ropy naftowej – spadek </a:t>
            </a:r>
            <a:r>
              <a:rPr lang="pl-PL" dirty="0" smtClean="0"/>
              <a:t>cen ropy </a:t>
            </a:r>
            <a:r>
              <a:rPr lang="pl-PL" dirty="0"/>
              <a:t>naftowej w ostatnich latach wpłynął na spadek wielkości produkcji sprzedanej tego </a:t>
            </a:r>
            <a:r>
              <a:rPr lang="pl-PL" dirty="0" smtClean="0"/>
              <a:t>segmentu - </a:t>
            </a:r>
            <a:r>
              <a:rPr lang="pl-PL" b="1" dirty="0" smtClean="0"/>
              <a:t>0,8%</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endParaRPr lang="pl-PL" b="1" dirty="0" smtClean="0"/>
          </a:p>
          <a:p>
            <a:pPr>
              <a:buNone/>
            </a:pPr>
            <a:endParaRPr lang="pl-PL" b="1" dirty="0" smtClean="0"/>
          </a:p>
          <a:p>
            <a:pPr>
              <a:buNone/>
            </a:pPr>
            <a:r>
              <a:rPr lang="pl-PL" b="1" dirty="0" smtClean="0"/>
              <a:t>Polski segment chemiczny jest w </a:t>
            </a:r>
            <a:r>
              <a:rPr lang="pl-PL" b="1" dirty="0"/>
              <a:t>światowej </a:t>
            </a:r>
            <a:r>
              <a:rPr lang="pl-PL" b="1" dirty="0" smtClean="0"/>
              <a:t>czołówce pod </a:t>
            </a:r>
            <a:r>
              <a:rPr lang="pl-PL" b="1" dirty="0"/>
              <a:t>względem </a:t>
            </a:r>
            <a:r>
              <a:rPr lang="pl-PL" b="1" dirty="0" smtClean="0"/>
              <a:t>tempa wzrostu </a:t>
            </a:r>
            <a:r>
              <a:rPr lang="pl-PL" b="1" dirty="0"/>
              <a:t>i rozwija </a:t>
            </a:r>
            <a:r>
              <a:rPr lang="pl-PL" b="1" dirty="0" smtClean="0"/>
              <a:t>się szybciej </a:t>
            </a:r>
            <a:r>
              <a:rPr lang="pl-PL" b="1" dirty="0"/>
              <a:t>niż </a:t>
            </a:r>
            <a:r>
              <a:rPr lang="pl-PL" b="1" dirty="0" smtClean="0"/>
              <a:t>średnia dla polskiego przemysłu</a:t>
            </a:r>
            <a:r>
              <a:rPr lang="pl-PL" b="1" dirty="0"/>
              <a:t>.</a:t>
            </a:r>
            <a:endParaRPr lang="pl-PL" dirty="0"/>
          </a:p>
        </p:txBody>
      </p:sp>
      <p:pic>
        <p:nvPicPr>
          <p:cNvPr id="1026" name="Picture 2" descr="C:\Program Files (x86)\Microsoft Office\MEDIA\CAGCAT10\j0251301.wmf"/>
          <p:cNvPicPr>
            <a:picLocks noChangeAspect="1" noChangeArrowheads="1"/>
          </p:cNvPicPr>
          <p:nvPr/>
        </p:nvPicPr>
        <p:blipFill>
          <a:blip r:embed="rId2"/>
          <a:srcRect/>
          <a:stretch>
            <a:fillRect/>
          </a:stretch>
        </p:blipFill>
        <p:spPr bwMode="auto">
          <a:xfrm>
            <a:off x="1643042" y="4555114"/>
            <a:ext cx="1357322" cy="114400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Sytuacja Branży chemicznej w Polsce</a:t>
            </a:r>
            <a:endParaRPr lang="pl-PL" dirty="0"/>
          </a:p>
        </p:txBody>
      </p:sp>
      <p:sp>
        <p:nvSpPr>
          <p:cNvPr id="3" name="Symbol zastępczy zawartości 2"/>
          <p:cNvSpPr>
            <a:spLocks noGrp="1"/>
          </p:cNvSpPr>
          <p:nvPr>
            <p:ph sz="quarter" idx="1"/>
          </p:nvPr>
        </p:nvSpPr>
        <p:spPr/>
        <p:txBody>
          <a:bodyPr>
            <a:normAutofit/>
          </a:bodyPr>
          <a:lstStyle/>
          <a:p>
            <a:pPr>
              <a:buNone/>
            </a:pPr>
            <a:r>
              <a:rPr lang="pl-PL" dirty="0"/>
              <a:t>Przemysł chemiczny w Polsce można podzielić na cztery podstawowe obszary:</a:t>
            </a:r>
          </a:p>
          <a:p>
            <a:pPr>
              <a:buNone/>
            </a:pPr>
            <a:r>
              <a:rPr lang="pl-PL" dirty="0"/>
              <a:t>► Chemia masowa (tzw. wielka chemia) – produkty </a:t>
            </a:r>
            <a:r>
              <a:rPr lang="pl-PL" dirty="0" err="1"/>
              <a:t>wysokotonażowe</a:t>
            </a:r>
            <a:r>
              <a:rPr lang="pl-PL" dirty="0"/>
              <a:t> i masowo stosowane (z wyłączeniem paliw).</a:t>
            </a:r>
          </a:p>
          <a:p>
            <a:pPr>
              <a:buNone/>
            </a:pPr>
            <a:r>
              <a:rPr lang="pl-PL" dirty="0"/>
              <a:t>► Przetwórstwo chemiczne – wytwarzanie produktów końcowych na bazie produktów </a:t>
            </a:r>
            <a:r>
              <a:rPr lang="pl-PL" dirty="0" err="1"/>
              <a:t>wysokotonażowych</a:t>
            </a:r>
            <a:r>
              <a:rPr lang="pl-PL" dirty="0"/>
              <a:t>.</a:t>
            </a:r>
          </a:p>
          <a:p>
            <a:pPr>
              <a:buNone/>
            </a:pPr>
            <a:r>
              <a:rPr lang="pl-PL" dirty="0"/>
              <a:t>► Paliwa.</a:t>
            </a:r>
          </a:p>
          <a:p>
            <a:pPr>
              <a:buNone/>
            </a:pPr>
            <a:r>
              <a:rPr lang="pl-PL" dirty="0"/>
              <a:t>► Chemia </a:t>
            </a:r>
            <a:r>
              <a:rPr lang="pl-PL" dirty="0" err="1"/>
              <a:t>niskotonażowa</a:t>
            </a:r>
            <a:r>
              <a:rPr lang="pl-PL" dirty="0"/>
              <a:t> – stosowane w niewielkich ilościach produkty </a:t>
            </a:r>
            <a:r>
              <a:rPr lang="pl-PL" dirty="0" err="1"/>
              <a:t>wysokomarżowe</a:t>
            </a:r>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ykusz">
  <a:themeElements>
    <a:clrScheme name="Wykusz">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Wykusz">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ykusz">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83</TotalTime>
  <Words>2529</Words>
  <Application>Microsoft Office PowerPoint</Application>
  <PresentationFormat>Pokaz na ekranie (4:3)</PresentationFormat>
  <Paragraphs>169</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Wykusz</vt:lpstr>
      <vt:lpstr>Komisja Gospodarki i Systemu Ekonomicznego OPZZ</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 </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Sytuacja Branży chemicznej w Polsce</vt:lpstr>
      <vt:lpstr>Akademiccy Ambasadorzy Grupy Azoty </vt:lpstr>
      <vt:lpstr>Protest związkowców</vt:lpstr>
      <vt:lpstr>    VI KONGRES POLSKA CHEMIA ZA NAMI! </vt:lpstr>
      <vt:lpstr>Grupa Azoty: Koreańczycy pomogą sfinansować projekt Polimery Police </vt:lpstr>
      <vt:lpstr>Anvil</vt:lpstr>
      <vt:lpstr>Opracował: Zygmunt Mierzejewski na podstawie raportu oraz analiz ekspertów związkowych.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Dom</dc:creator>
  <cp:lastModifiedBy>Dom</cp:lastModifiedBy>
  <cp:revision>14</cp:revision>
  <dcterms:created xsi:type="dcterms:W3CDTF">2019-09-19T05:57:30Z</dcterms:created>
  <dcterms:modified xsi:type="dcterms:W3CDTF">2019-09-19T15:34:24Z</dcterms:modified>
</cp:coreProperties>
</file>